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46"/>
  </p:notesMasterIdLst>
  <p:sldIdLst>
    <p:sldId id="257" r:id="rId2"/>
    <p:sldId id="385" r:id="rId3"/>
    <p:sldId id="352" r:id="rId4"/>
    <p:sldId id="270" r:id="rId5"/>
    <p:sldId id="282" r:id="rId6"/>
    <p:sldId id="354" r:id="rId7"/>
    <p:sldId id="417" r:id="rId8"/>
    <p:sldId id="410" r:id="rId9"/>
    <p:sldId id="408" r:id="rId10"/>
    <p:sldId id="418" r:id="rId11"/>
    <p:sldId id="342" r:id="rId12"/>
    <p:sldId id="316" r:id="rId13"/>
    <p:sldId id="381" r:id="rId14"/>
    <p:sldId id="373" r:id="rId15"/>
    <p:sldId id="391" r:id="rId16"/>
    <p:sldId id="401" r:id="rId17"/>
    <p:sldId id="359" r:id="rId18"/>
    <p:sldId id="419" r:id="rId19"/>
    <p:sldId id="374" r:id="rId20"/>
    <p:sldId id="295" r:id="rId21"/>
    <p:sldId id="357" r:id="rId22"/>
    <p:sldId id="397" r:id="rId23"/>
    <p:sldId id="421" r:id="rId24"/>
    <p:sldId id="420" r:id="rId25"/>
    <p:sldId id="399" r:id="rId26"/>
    <p:sldId id="361" r:id="rId27"/>
    <p:sldId id="414" r:id="rId28"/>
    <p:sldId id="416" r:id="rId29"/>
    <p:sldId id="415" r:id="rId30"/>
    <p:sldId id="368" r:id="rId31"/>
    <p:sldId id="349" r:id="rId32"/>
    <p:sldId id="369" r:id="rId33"/>
    <p:sldId id="375" r:id="rId34"/>
    <p:sldId id="363" r:id="rId35"/>
    <p:sldId id="372" r:id="rId36"/>
    <p:sldId id="396" r:id="rId37"/>
    <p:sldId id="394" r:id="rId38"/>
    <p:sldId id="297" r:id="rId39"/>
    <p:sldId id="411" r:id="rId40"/>
    <p:sldId id="378" r:id="rId41"/>
    <p:sldId id="403" r:id="rId42"/>
    <p:sldId id="406" r:id="rId43"/>
    <p:sldId id="404" r:id="rId44"/>
    <p:sldId id="27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5" orient="horz" pos="480" userDrawn="1">
          <p15:clr>
            <a:srgbClr val="A4A3A4"/>
          </p15:clr>
        </p15:guide>
        <p15:guide id="6" pos="432" userDrawn="1">
          <p15:clr>
            <a:srgbClr val="A4A3A4"/>
          </p15:clr>
        </p15:guide>
        <p15:guide id="7" pos="5352" userDrawn="1">
          <p15:clr>
            <a:srgbClr val="A4A3A4"/>
          </p15:clr>
        </p15:guide>
        <p15:guide id="8"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2B38"/>
    <a:srgbClr val="21314D"/>
    <a:srgbClr val="F4A349"/>
    <a:srgbClr val="21A9DF"/>
    <a:srgbClr val="31B53F"/>
    <a:srgbClr val="0432FF"/>
    <a:srgbClr val="A5A5A5"/>
    <a:srgbClr val="2525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p:restoredTop sz="70805"/>
  </p:normalViewPr>
  <p:slideViewPr>
    <p:cSldViewPr snapToGrid="0" snapToObjects="1" showGuides="1">
      <p:cViewPr varScale="1">
        <p:scale>
          <a:sx n="66" d="100"/>
          <a:sy n="66" d="100"/>
        </p:scale>
        <p:origin x="1432" y="184"/>
      </p:cViewPr>
      <p:guideLst>
        <p:guide orient="horz" pos="2160"/>
        <p:guide pos="2880"/>
        <p:guide orient="horz" pos="480"/>
        <p:guide pos="432"/>
        <p:guide pos="5352"/>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ato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ato Regular" charset="0"/>
              </a:defRPr>
            </a:lvl1pPr>
          </a:lstStyle>
          <a:p>
            <a:fld id="{B11C18F2-A854-E142-8663-43CA0FDB2820}" type="datetimeFigureOut">
              <a:rPr lang="en-US" smtClean="0"/>
              <a:pPr/>
              <a:t>1/28/19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ato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ato Regular" charset="0"/>
              </a:defRPr>
            </a:lvl1pPr>
          </a:lstStyle>
          <a:p>
            <a:fld id="{18B1B13E-E819-3443-A749-19E065A9EF19}" type="slidenum">
              <a:rPr lang="en-US" smtClean="0"/>
              <a:pPr/>
              <a:t>‹#›</a:t>
            </a:fld>
            <a:endParaRPr lang="en-US" dirty="0"/>
          </a:p>
        </p:txBody>
      </p:sp>
    </p:spTree>
    <p:extLst>
      <p:ext uri="{BB962C8B-B14F-4D97-AF65-F5344CB8AC3E}">
        <p14:creationId xmlns:p14="http://schemas.microsoft.com/office/powerpoint/2010/main" val="34175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Regular" charset="0"/>
        <a:ea typeface="+mn-ea"/>
        <a:cs typeface="+mn-cs"/>
      </a:defRPr>
    </a:lvl1pPr>
    <a:lvl2pPr marL="457200" algn="l" defTabSz="914400" rtl="0" eaLnBrk="1" latinLnBrk="0" hangingPunct="1">
      <a:defRPr sz="1200" b="0" i="0" kern="1200">
        <a:solidFill>
          <a:schemeClr val="tx1"/>
        </a:solidFill>
        <a:latin typeface="Lato Regular" charset="0"/>
        <a:ea typeface="+mn-ea"/>
        <a:cs typeface="+mn-cs"/>
      </a:defRPr>
    </a:lvl2pPr>
    <a:lvl3pPr marL="914400" algn="l" defTabSz="914400" rtl="0" eaLnBrk="1" latinLnBrk="0" hangingPunct="1">
      <a:defRPr sz="1200" b="0" i="0" kern="1200">
        <a:solidFill>
          <a:schemeClr val="tx1"/>
        </a:solidFill>
        <a:latin typeface="Lato Regular" charset="0"/>
        <a:ea typeface="+mn-ea"/>
        <a:cs typeface="+mn-cs"/>
      </a:defRPr>
    </a:lvl3pPr>
    <a:lvl4pPr marL="1371600" algn="l" defTabSz="914400" rtl="0" eaLnBrk="1" latinLnBrk="0" hangingPunct="1">
      <a:defRPr sz="1200" b="0" i="0" kern="1200">
        <a:solidFill>
          <a:schemeClr val="tx1"/>
        </a:solidFill>
        <a:latin typeface="Lato Regular" charset="0"/>
        <a:ea typeface="+mn-ea"/>
        <a:cs typeface="+mn-cs"/>
      </a:defRPr>
    </a:lvl4pPr>
    <a:lvl5pPr marL="1828800" algn="l" defTabSz="914400" rtl="0" eaLnBrk="1" latinLnBrk="0" hangingPunct="1">
      <a:defRPr sz="1200" b="0" i="0" kern="1200">
        <a:solidFill>
          <a:schemeClr val="tx1"/>
        </a:solidFill>
        <a:latin typeface="Lato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Lato Regular" charset="0"/>
                <a:ea typeface="+mn-ea"/>
                <a:cs typeface="+mn-cs"/>
              </a:rPr>
              <a:t>Good morning everyone and welcome to today’s webinar: Print Pieces That Get </a:t>
            </a:r>
            <a:r>
              <a:rPr lang="en-US" sz="1200" b="0" i="1" kern="1200" dirty="0">
                <a:solidFill>
                  <a:schemeClr val="tx1"/>
                </a:solidFill>
                <a:effectLst/>
                <a:latin typeface="Lato Regular" charset="0"/>
                <a:ea typeface="+mn-ea"/>
                <a:cs typeface="+mn-cs"/>
              </a:rPr>
              <a:t>Results</a:t>
            </a:r>
            <a:r>
              <a:rPr lang="en-US" sz="1200" b="0" i="0" kern="1200" dirty="0">
                <a:solidFill>
                  <a:schemeClr val="tx1"/>
                </a:solidFill>
                <a:effectLst/>
                <a:latin typeface="Lato Regular" charset="0"/>
                <a:ea typeface="+mn-ea"/>
                <a:cs typeface="+mn-cs"/>
              </a:rPr>
              <a:t>. This is the last training of the FPP-G 1 grant period, and I wanted to kick off today’s webinar by thanking you for attending these trainings! This started off as an experiment, and we’re glad that it has been well-received by each of you. We truly hope that these have helped improve your marketing efforts over the last year. </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a:t>
            </a:fld>
            <a:endParaRPr lang="en-US"/>
          </a:p>
        </p:txBody>
      </p:sp>
    </p:spTree>
    <p:extLst>
      <p:ext uri="{BB962C8B-B14F-4D97-AF65-F5344CB8AC3E}">
        <p14:creationId xmlns:p14="http://schemas.microsoft.com/office/powerpoint/2010/main" val="1461331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said, if you do have the ability to use a big, bold visual – do it! [A] The human brain processes visuals SIXTY THOUSAND times faster than text alone. That’s why you see a lot of infographics, like this, nowadays. They trick the brain into thinking it’s an image, and they use a combination or numbers, pictures, and words, to keep us interested in what’s being presented. They’re essentially working with our brain, instead of against it.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our minds crave balance and hierarchy. When I created flyer B, I also reconfigured the information to work with how we’re used to seeing information displayed – with a header and a sub-header. This is called the hierarchy of text, and it simplifies how information is perceived by our mind. There is a consistent flow to the text in flyer B, whereas in flyer A the information feels like it’s out of place – there’s even a random bit of text hanging out on the right side, which throws off the balance.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this is all great information, but I’m sure you’re asking yourself: does any of this actually matter? Are people really analyzing flyers that much, especially if they’re barely looking at them? Well here’s a practical example of how designers use these in the real world, and it may not be what you think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10</a:t>
            </a:fld>
            <a:endParaRPr lang="en-US"/>
          </a:p>
        </p:txBody>
      </p:sp>
    </p:spTree>
    <p:extLst>
      <p:ext uri="{BB962C8B-B14F-4D97-AF65-F5344CB8AC3E}">
        <p14:creationId xmlns:p14="http://schemas.microsoft.com/office/powerpoint/2010/main" val="217131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 know a lot of times it can feel like menus are an after thought, or that they prioritize form over function, but not only is it in a restaurant’s best interest to follow the principles of design, they actually use them to help guide you to menu items that will give them the most profit. They’ll use words like “house special” or put seemingly random boxes around menu items, like they have on screen, to capture your attention and draw your eye to what </a:t>
            </a:r>
            <a:r>
              <a:rPr lang="en-US" i="1" dirty="0"/>
              <a:t>they</a:t>
            </a:r>
            <a:r>
              <a:rPr lang="en-US" i="0" dirty="0"/>
              <a:t> want you to see.</a:t>
            </a:r>
            <a:endParaRPr lang="en-US" dirty="0"/>
          </a:p>
          <a:p>
            <a:endParaRPr lang="en-US" dirty="0"/>
          </a:p>
          <a:p>
            <a:r>
              <a:rPr lang="en-US" dirty="0"/>
              <a:t>And so my point in telling you all of this is not because I love menus and food – although I do – but it’s actually because I wanted to show you a practical use of the principles that I just talked about. There are certain parts of marketing, or really any creative field, that are subjective and are all about personal preference. But there are core principles, rooted in science, which, when applied correctly, will help you better market your organization and services, so that you can reach as many people in your community as possible. </a:t>
            </a:r>
          </a:p>
        </p:txBody>
      </p:sp>
      <p:sp>
        <p:nvSpPr>
          <p:cNvPr id="4" name="Slide Number Placeholder 3"/>
          <p:cNvSpPr>
            <a:spLocks noGrp="1"/>
          </p:cNvSpPr>
          <p:nvPr>
            <p:ph type="sldNum" sz="quarter" idx="10"/>
          </p:nvPr>
        </p:nvSpPr>
        <p:spPr/>
        <p:txBody>
          <a:bodyPr/>
          <a:lstStyle/>
          <a:p>
            <a:fld id="{0ED8A9B0-80EF-A34D-B345-E2DEC5501E01}" type="slidenum">
              <a:rPr lang="en-US" smtClean="0"/>
              <a:t>11</a:t>
            </a:fld>
            <a:endParaRPr lang="en-US"/>
          </a:p>
        </p:txBody>
      </p:sp>
    </p:spTree>
    <p:extLst>
      <p:ext uri="{BB962C8B-B14F-4D97-AF65-F5344CB8AC3E}">
        <p14:creationId xmlns:p14="http://schemas.microsoft.com/office/powerpoint/2010/main" val="4134077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t>And one the best and most cost-effective ways you can create beautiful flyers, brochures, postcards – you name it – is </a:t>
            </a:r>
            <a:r>
              <a:rPr lang="en-US" b="0" dirty="0" err="1"/>
              <a:t>Canva</a:t>
            </a:r>
            <a:r>
              <a:rPr lang="en-US" b="0" dirty="0"/>
              <a:t>. I’ve been talking about </a:t>
            </a:r>
            <a:r>
              <a:rPr lang="en-US" b="0" dirty="0" err="1"/>
              <a:t>Canva</a:t>
            </a:r>
            <a:r>
              <a:rPr lang="en-US" b="0" dirty="0"/>
              <a:t> all year, but it really is one of the most powerful and easy to use tools out there, like you can see in this gif. Programs like Word or Microsoft Publisher can be clunky or difficult to create with, whereas </a:t>
            </a:r>
            <a:r>
              <a:rPr lang="en-US" b="0" dirty="0" err="1"/>
              <a:t>Canva</a:t>
            </a:r>
            <a:r>
              <a:rPr lang="en-US" b="0" dirty="0"/>
              <a:t> was designed to create flyers in the 21</a:t>
            </a:r>
            <a:r>
              <a:rPr lang="en-US" b="0" baseline="30000" dirty="0"/>
              <a:t>st</a:t>
            </a:r>
            <a:r>
              <a:rPr lang="en-US" b="0" dirty="0"/>
              <a:t> century. Now, if </a:t>
            </a:r>
            <a:r>
              <a:rPr lang="en-US" b="0" dirty="0" err="1"/>
              <a:t>Canva</a:t>
            </a:r>
            <a:r>
              <a:rPr lang="en-US" b="0" dirty="0"/>
              <a:t> seems a little intimidating to you, they have a lot of tutorials on their website, and you could learn how to use it really well in just a few days. </a:t>
            </a:r>
          </a:p>
          <a:p>
            <a:endParaRPr lang="en-US" b="0" dirty="0"/>
          </a:p>
          <a:p>
            <a:r>
              <a:rPr lang="en-US" b="0" dirty="0"/>
              <a:t>Another great option is PowerPoint. PowerPoint’s layout makes it easy to move images around and place text, plus it will also guide you and tell you if things are perfectly centered, which is a functionality that Word doesn’t offer. So as we transition out of the science section and into our next section, keep these principles in mind.  </a:t>
            </a:r>
          </a:p>
        </p:txBody>
      </p:sp>
      <p:sp>
        <p:nvSpPr>
          <p:cNvPr id="4" name="Slide Number Placeholder 3"/>
          <p:cNvSpPr>
            <a:spLocks noGrp="1"/>
          </p:cNvSpPr>
          <p:nvPr>
            <p:ph type="sldNum" sz="quarter" idx="10"/>
          </p:nvPr>
        </p:nvSpPr>
        <p:spPr/>
        <p:txBody>
          <a:bodyPr/>
          <a:lstStyle/>
          <a:p>
            <a:fld id="{0ED8A9B0-80EF-A34D-B345-E2DEC5501E01}" type="slidenum">
              <a:rPr lang="en-US" smtClean="0"/>
              <a:t>12</a:t>
            </a:fld>
            <a:endParaRPr lang="en-US"/>
          </a:p>
        </p:txBody>
      </p:sp>
    </p:spTree>
    <p:extLst>
      <p:ext uri="{BB962C8B-B14F-4D97-AF65-F5344CB8AC3E}">
        <p14:creationId xmlns:p14="http://schemas.microsoft.com/office/powerpoint/2010/main" val="78175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As we enter the next section, I’ll take a few seconds to see if anyone has any questions about the science behind print designs.</a:t>
            </a:r>
          </a:p>
          <a:p>
            <a:endParaRPr lang="en-US" dirty="0"/>
          </a:p>
          <a:p>
            <a:r>
              <a:rPr lang="en-US" dirty="0"/>
              <a:t>Alright, let’s more into the next section, Back to Basics. In this section, we’re going to explore the steps you need to take when you are creating content. Just like in all things, having a good understanding of the basics will set you up for consistent success. </a:t>
            </a:r>
          </a:p>
        </p:txBody>
      </p:sp>
      <p:sp>
        <p:nvSpPr>
          <p:cNvPr id="4" name="Slide Number Placeholder 3"/>
          <p:cNvSpPr>
            <a:spLocks noGrp="1"/>
          </p:cNvSpPr>
          <p:nvPr>
            <p:ph type="sldNum" sz="quarter" idx="10"/>
          </p:nvPr>
        </p:nvSpPr>
        <p:spPr/>
        <p:txBody>
          <a:bodyPr/>
          <a:lstStyle/>
          <a:p>
            <a:fld id="{0ED8A9B0-80EF-A34D-B345-E2DEC5501E01}" type="slidenum">
              <a:rPr lang="en-US" smtClean="0"/>
              <a:t>13</a:t>
            </a:fld>
            <a:endParaRPr lang="en-US"/>
          </a:p>
        </p:txBody>
      </p:sp>
    </p:spTree>
    <p:extLst>
      <p:ext uri="{BB962C8B-B14F-4D97-AF65-F5344CB8AC3E}">
        <p14:creationId xmlns:p14="http://schemas.microsoft.com/office/powerpoint/2010/main" val="3825700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We’ve all heard that saying “practice makes perfect.” When I was a young gymnast, one of my coaches would always say “practice doesn’t make perfect – perfect practice makes perfect.” Marketers are humans, too, and we make mistakes. One way of avoiding those mistakes is by having a guide that lets us be consistent. In our industry, that’s called a style guide, or branding guidelines. This is basically a rule book that tells you what you can and cannot do when it comes to making marketing materials for your organization. </a:t>
            </a:r>
          </a:p>
          <a:p>
            <a:endParaRPr lang="en-US" dirty="0"/>
          </a:p>
          <a:p>
            <a:r>
              <a:rPr lang="en-US" dirty="0"/>
              <a:t>Humans literally crave consistency, especially in marketing. It’s one of those things that, when done correctly, we don’t notice unless we’re looking for it. But, when things are inconsistent, we start to perceive that company or organization as disorganized, which makes us trust them and their services less. Visual consistency also lends to your brand – and yes, you are a brand! – having a stronger voice. Each time you create a piece of collateral that is consistent with your previous materials, it strengthens that voice, which means your marketing will be stronger, too. </a:t>
            </a:r>
          </a:p>
        </p:txBody>
      </p:sp>
      <p:sp>
        <p:nvSpPr>
          <p:cNvPr id="4" name="Slide Number Placeholder 3"/>
          <p:cNvSpPr>
            <a:spLocks noGrp="1"/>
          </p:cNvSpPr>
          <p:nvPr>
            <p:ph type="sldNum" sz="quarter" idx="10"/>
          </p:nvPr>
        </p:nvSpPr>
        <p:spPr/>
        <p:txBody>
          <a:bodyPr/>
          <a:lstStyle/>
          <a:p>
            <a:fld id="{0ED8A9B0-80EF-A34D-B345-E2DEC5501E01}" type="slidenum">
              <a:rPr lang="en-US" smtClean="0"/>
              <a:t>14</a:t>
            </a:fld>
            <a:endParaRPr lang="en-US"/>
          </a:p>
        </p:txBody>
      </p:sp>
    </p:spTree>
    <p:extLst>
      <p:ext uri="{BB962C8B-B14F-4D97-AF65-F5344CB8AC3E}">
        <p14:creationId xmlns:p14="http://schemas.microsoft.com/office/powerpoint/2010/main" val="3081740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Style guides have two big benefits – first, it helps new employees ensure that they can easily learn about who your organization is, how you maintain your visual identity, and any other technical aspects that might be difficult to explain. There’s a lot of turnover in nonprofits, and it is sometimes very easy to tell when an organization had someone with a great eye for design versus when they didn’t. Your organization’s marketing materials shouldn’t be dependent on who works there – they should always be consistent! </a:t>
            </a:r>
          </a:p>
          <a:p>
            <a:endParaRPr lang="en-US" dirty="0"/>
          </a:p>
          <a:p>
            <a:r>
              <a:rPr lang="en-US" dirty="0"/>
              <a:t>External contractors, like printers and designers, also really benefit from style guides. They’re used to seeing these, and it allows them to learn about who you are easily so they can jump into working with you without having to ask millions of questions that you may or may not have firm answers to. </a:t>
            </a:r>
          </a:p>
        </p:txBody>
      </p:sp>
      <p:sp>
        <p:nvSpPr>
          <p:cNvPr id="4" name="Slide Number Placeholder 3"/>
          <p:cNvSpPr>
            <a:spLocks noGrp="1"/>
          </p:cNvSpPr>
          <p:nvPr>
            <p:ph type="sldNum" sz="quarter" idx="10"/>
          </p:nvPr>
        </p:nvSpPr>
        <p:spPr/>
        <p:txBody>
          <a:bodyPr/>
          <a:lstStyle/>
          <a:p>
            <a:fld id="{0ED8A9B0-80EF-A34D-B345-E2DEC5501E01}" type="slidenum">
              <a:rPr lang="en-US" smtClean="0"/>
              <a:t>15</a:t>
            </a:fld>
            <a:endParaRPr lang="en-US"/>
          </a:p>
        </p:txBody>
      </p:sp>
    </p:spTree>
    <p:extLst>
      <p:ext uri="{BB962C8B-B14F-4D97-AF65-F5344CB8AC3E}">
        <p14:creationId xmlns:p14="http://schemas.microsoft.com/office/powerpoint/2010/main" val="1753816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Your organization’s style guide should include your brand colors – these are usually the two or three colors that are in your logo – and they’ll be written in the color codes that graphic designers use to find colors on the color wheel. Next, it’ll have all the fonts that are acceptable to use, as well as any spacing requirements that may exist for that. It’ll also have specific direction for how your logo can and cannot be used, as well as any rules you may have for your organization’s tone of voice and any language you may or may not use. Remember, the point of this is so that anyone can pick it up and know how to create a piece of collateral for you and your organization.  </a:t>
            </a:r>
          </a:p>
          <a:p>
            <a:endParaRPr lang="en-US" dirty="0"/>
          </a:p>
          <a:p>
            <a:r>
              <a:rPr lang="en-US" dirty="0"/>
              <a:t>As a resource this month, we’ve created a style guide template for you that you’ll be able to easily enter in information that your organization will need for future use. However, it’s pretty bare bones, and so for those of you who would like to have an in-depth brand guidelines book created, please email me! I’d love to be able to help you create this valuable document for your organization. </a:t>
            </a:r>
          </a:p>
        </p:txBody>
      </p:sp>
      <p:sp>
        <p:nvSpPr>
          <p:cNvPr id="4" name="Slide Number Placeholder 3"/>
          <p:cNvSpPr>
            <a:spLocks noGrp="1"/>
          </p:cNvSpPr>
          <p:nvPr>
            <p:ph type="sldNum" sz="quarter" idx="10"/>
          </p:nvPr>
        </p:nvSpPr>
        <p:spPr/>
        <p:txBody>
          <a:bodyPr/>
          <a:lstStyle/>
          <a:p>
            <a:fld id="{0ED8A9B0-80EF-A34D-B345-E2DEC5501E01}" type="slidenum">
              <a:rPr lang="en-US" smtClean="0"/>
              <a:t>16</a:t>
            </a:fld>
            <a:endParaRPr lang="en-US"/>
          </a:p>
        </p:txBody>
      </p:sp>
    </p:spTree>
    <p:extLst>
      <p:ext uri="{BB962C8B-B14F-4D97-AF65-F5344CB8AC3E}">
        <p14:creationId xmlns:p14="http://schemas.microsoft.com/office/powerpoint/2010/main" val="323507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I’m sure we’re all familiar with this famous Georges Seurat painting, which is one of the most iconic examples of pointillism in art. He used individual dots to compose this beautiful piece. When we create images that on a screen, we are actually doing the exact same thing, using what’s called a pixel. </a:t>
            </a:r>
          </a:p>
          <a:p>
            <a:endParaRPr lang="en-US" dirty="0"/>
          </a:p>
          <a:p>
            <a:r>
              <a:rPr lang="en-US" dirty="0"/>
              <a:t>The more pixels you have in a given area, the clearer your work will be. You can see here the huge difference between the 10 DPI, or dots per inch, versus the 300 DPI. When you’re printing, you want your images and logos to be at 300 DPI so that they look more like the baby on the right as opposed to the baby on the left.</a:t>
            </a:r>
          </a:p>
        </p:txBody>
      </p:sp>
      <p:sp>
        <p:nvSpPr>
          <p:cNvPr id="4" name="Slide Number Placeholder 3"/>
          <p:cNvSpPr>
            <a:spLocks noGrp="1"/>
          </p:cNvSpPr>
          <p:nvPr>
            <p:ph type="sldNum" sz="quarter" idx="10"/>
          </p:nvPr>
        </p:nvSpPr>
        <p:spPr/>
        <p:txBody>
          <a:bodyPr/>
          <a:lstStyle/>
          <a:p>
            <a:fld id="{0ED8A9B0-80EF-A34D-B345-E2DEC5501E01}" type="slidenum">
              <a:rPr lang="en-US" smtClean="0"/>
              <a:t>17</a:t>
            </a:fld>
            <a:endParaRPr lang="en-US"/>
          </a:p>
        </p:txBody>
      </p:sp>
    </p:spTree>
    <p:extLst>
      <p:ext uri="{BB962C8B-B14F-4D97-AF65-F5344CB8AC3E}">
        <p14:creationId xmlns:p14="http://schemas.microsoft.com/office/powerpoint/2010/main" val="3084068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I’m sure we’re all familiar with this famous Georges Seurat painting, which is one of the most iconic examples of pointillism in art. He used individual dots to compose this beautiful piece. When we create images that on a screen, we are actually doing the exact same thing, using what’s called a pixel. </a:t>
            </a:r>
          </a:p>
          <a:p>
            <a:endParaRPr lang="en-US" dirty="0"/>
          </a:p>
          <a:p>
            <a:r>
              <a:rPr lang="en-US" dirty="0"/>
              <a:t>The more pixels you have in a given area, the clearer your work will be. You can see here the huge difference between the 10 DPI, or dots per inch, versus the 300 DPI. When you’re printing, you want your images and logos to be at 300 DPI so that they look more like the baby on the right as opposed to the baby on the left.</a:t>
            </a:r>
          </a:p>
        </p:txBody>
      </p:sp>
      <p:sp>
        <p:nvSpPr>
          <p:cNvPr id="4" name="Slide Number Placeholder 3"/>
          <p:cNvSpPr>
            <a:spLocks noGrp="1"/>
          </p:cNvSpPr>
          <p:nvPr>
            <p:ph type="sldNum" sz="quarter" idx="10"/>
          </p:nvPr>
        </p:nvSpPr>
        <p:spPr/>
        <p:txBody>
          <a:bodyPr/>
          <a:lstStyle/>
          <a:p>
            <a:fld id="{0ED8A9B0-80EF-A34D-B345-E2DEC5501E01}" type="slidenum">
              <a:rPr lang="en-US" smtClean="0"/>
              <a:t>18</a:t>
            </a:fld>
            <a:endParaRPr lang="en-US"/>
          </a:p>
        </p:txBody>
      </p:sp>
    </p:spTree>
    <p:extLst>
      <p:ext uri="{BB962C8B-B14F-4D97-AF65-F5344CB8AC3E}">
        <p14:creationId xmlns:p14="http://schemas.microsoft.com/office/powerpoint/2010/main" val="2550506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When it comes to images in general remember: real photos are better than stock! No matter how professional your photos are, we can always tell the difference between stock photography, which feels very impersonal and cold, compared to real photography that you or your staff takes. </a:t>
            </a:r>
          </a:p>
          <a:p>
            <a:endParaRPr lang="en-US" dirty="0"/>
          </a:p>
          <a:p>
            <a:r>
              <a:rPr lang="en-US" dirty="0"/>
              <a:t>However, if you are creating something for print and your image is of lower resolution, you may want to focus less on photography and more on iconography or computer generated designs, which will have a higher DPI and will look better in print. </a:t>
            </a:r>
          </a:p>
        </p:txBody>
      </p:sp>
      <p:sp>
        <p:nvSpPr>
          <p:cNvPr id="4" name="Slide Number Placeholder 3"/>
          <p:cNvSpPr>
            <a:spLocks noGrp="1"/>
          </p:cNvSpPr>
          <p:nvPr>
            <p:ph type="sldNum" sz="quarter" idx="10"/>
          </p:nvPr>
        </p:nvSpPr>
        <p:spPr/>
        <p:txBody>
          <a:bodyPr/>
          <a:lstStyle/>
          <a:p>
            <a:fld id="{0ED8A9B0-80EF-A34D-B345-E2DEC5501E01}" type="slidenum">
              <a:rPr lang="en-US" smtClean="0"/>
              <a:t>19</a:t>
            </a:fld>
            <a:endParaRPr lang="en-US"/>
          </a:p>
        </p:txBody>
      </p:sp>
    </p:spTree>
    <p:extLst>
      <p:ext uri="{BB962C8B-B14F-4D97-AF65-F5344CB8AC3E}">
        <p14:creationId xmlns:p14="http://schemas.microsoft.com/office/powerpoint/2010/main" val="2636431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Lato Regular" charset="0"/>
                <a:ea typeface="+mn-ea"/>
                <a:cs typeface="+mn-cs"/>
              </a:rPr>
              <a:t>For our last webinar, we’re going to begin by taking a look at the science behind visual communications and talk about why we do the things that we do in print marketing. Then, we’ll go over some simple basics of what you need to include for good marketing collateral, followed by how you can spread awareness for your organization in the most effective way. Finally, we’ll talk about how you can measure success, because print marketing is a </a:t>
            </a:r>
            <a:r>
              <a:rPr lang="en-US" sz="1200" b="0" i="1" kern="1200" dirty="0">
                <a:solidFill>
                  <a:schemeClr val="tx1"/>
                </a:solidFill>
                <a:effectLst/>
                <a:latin typeface="Lato Regular" charset="0"/>
                <a:ea typeface="+mn-ea"/>
                <a:cs typeface="+mn-cs"/>
              </a:rPr>
              <a:t>lot</a:t>
            </a:r>
            <a:r>
              <a:rPr lang="en-US" sz="1200" b="0" i="0" kern="1200" dirty="0">
                <a:solidFill>
                  <a:schemeClr val="tx1"/>
                </a:solidFill>
                <a:effectLst/>
                <a:latin typeface="Lato Regular" charset="0"/>
                <a:ea typeface="+mn-ea"/>
                <a:cs typeface="+mn-cs"/>
              </a:rPr>
              <a:t> different than digital marketing in that area.</a:t>
            </a:r>
            <a:r>
              <a:rPr lang="en-US" dirty="0">
                <a:effectLst/>
              </a:rPr>
              <a:t> </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a:t>
            </a:fld>
            <a:endParaRPr lang="en-US"/>
          </a:p>
        </p:txBody>
      </p:sp>
    </p:spTree>
    <p:extLst>
      <p:ext uri="{BB962C8B-B14F-4D97-AF65-F5344CB8AC3E}">
        <p14:creationId xmlns:p14="http://schemas.microsoft.com/office/powerpoint/2010/main" val="2162224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that we’ve broken down a few of the basics, let’s pause and see if there are any questions about images or brand consistency. </a:t>
            </a:r>
          </a:p>
          <a:p>
            <a:endParaRPr lang="en-US" dirty="0"/>
          </a:p>
          <a:p>
            <a:r>
              <a:rPr lang="en-US" dirty="0"/>
              <a:t>Alright, and with that, we’re going to head into spreading awareness, which is the section we’ve all been waiting for. Whenever you create anything marketing related, you need to know what you’re getting yourself into. This is the composing content stage – its where you outline your goals, devise a strategy, and take inventory of everything you have versus everything you need. There are three basic steps to composing content. </a:t>
            </a:r>
          </a:p>
        </p:txBody>
      </p:sp>
      <p:sp>
        <p:nvSpPr>
          <p:cNvPr id="4" name="Slide Number Placeholder 3"/>
          <p:cNvSpPr>
            <a:spLocks noGrp="1"/>
          </p:cNvSpPr>
          <p:nvPr>
            <p:ph type="sldNum" sz="quarter" idx="10"/>
          </p:nvPr>
        </p:nvSpPr>
        <p:spPr/>
        <p:txBody>
          <a:bodyPr/>
          <a:lstStyle/>
          <a:p>
            <a:fld id="{0ED8A9B0-80EF-A34D-B345-E2DEC5501E01}" type="slidenum">
              <a:rPr lang="en-US" smtClean="0"/>
              <a:t>20</a:t>
            </a:fld>
            <a:endParaRPr lang="en-US"/>
          </a:p>
        </p:txBody>
      </p:sp>
    </p:spTree>
    <p:extLst>
      <p:ext uri="{BB962C8B-B14F-4D97-AF65-F5344CB8AC3E}">
        <p14:creationId xmlns:p14="http://schemas.microsoft.com/office/powerpoint/2010/main" val="4077728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Step one is creating a content strategy:</a:t>
            </a:r>
          </a:p>
          <a:p>
            <a:endParaRPr lang="en-US" dirty="0"/>
          </a:p>
          <a:p>
            <a:r>
              <a:rPr lang="en-US" dirty="0"/>
              <a:t>Content strategies are really vital to successful print pieces, because it’s more expensive than just creating digital collateral. </a:t>
            </a:r>
          </a:p>
          <a:p>
            <a:endParaRPr lang="en-US" dirty="0"/>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21</a:t>
            </a:fld>
            <a:endParaRPr lang="en-US"/>
          </a:p>
        </p:txBody>
      </p:sp>
    </p:spTree>
    <p:extLst>
      <p:ext uri="{BB962C8B-B14F-4D97-AF65-F5344CB8AC3E}">
        <p14:creationId xmlns:p14="http://schemas.microsoft.com/office/powerpoint/2010/main" val="2468588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When you’re in the content strategy phase, you’ll start by identifying your goals. </a:t>
            </a:r>
          </a:p>
          <a:p>
            <a:endParaRPr lang="en-US" dirty="0"/>
          </a:p>
          <a:p>
            <a:r>
              <a:rPr lang="en-US" dirty="0"/>
              <a:t>If you remember from the science section, humans have very short attention spans, so it’s important that we grab their attention quickly. That means keeping things short and sweet. So when we’re promoting expos and workshops, or any other event where there is an end date, you want to use a flyer or a postcard – really anything that is inexpensive to produce. It’s going to be tempting to include tons of information – fight that urge! Your audience only wants to know what you’re offering, how it can help them, when it is, and how they can learn more. Send them to your website so they can get as much detail as they want.</a:t>
            </a:r>
          </a:p>
        </p:txBody>
      </p:sp>
      <p:sp>
        <p:nvSpPr>
          <p:cNvPr id="4" name="Slide Number Placeholder 3"/>
          <p:cNvSpPr>
            <a:spLocks noGrp="1"/>
          </p:cNvSpPr>
          <p:nvPr>
            <p:ph type="sldNum" sz="quarter" idx="10"/>
          </p:nvPr>
        </p:nvSpPr>
        <p:spPr/>
        <p:txBody>
          <a:bodyPr/>
          <a:lstStyle/>
          <a:p>
            <a:fld id="{0ED8A9B0-80EF-A34D-B345-E2DEC5501E01}" type="slidenum">
              <a:rPr lang="en-US" smtClean="0"/>
              <a:t>22</a:t>
            </a:fld>
            <a:endParaRPr lang="en-US"/>
          </a:p>
        </p:txBody>
      </p:sp>
    </p:spTree>
    <p:extLst>
      <p:ext uri="{BB962C8B-B14F-4D97-AF65-F5344CB8AC3E}">
        <p14:creationId xmlns:p14="http://schemas.microsoft.com/office/powerpoint/2010/main" val="3091226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sz="1200" b="0" dirty="0">
                <a:solidFill>
                  <a:srgbClr val="21314D"/>
                </a:solidFill>
                <a:latin typeface="Avenir Roman" panose="02000503020000020003" pitchFamily="2" charset="0"/>
                <a:ea typeface="Lato" charset="0"/>
                <a:cs typeface="Lato" charset="0"/>
              </a:rPr>
              <a:t>If you’re going to be handing flyers out, or leaving a stack somewhere, your best bet is to create a double-sided flyer. [A] This approach will let you have an eye-catching design on the front that doesn’t suffer from information overload. You may not be able to read everything on this flyer, but you can see how each side serves its own purpose. The front side, which is on the left, has the what, the who, and the where, plus it has a clean, eye-catching design. And on the back, it’s included as much information as is needed, with a call to action for the audience to follow. [A]</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But if you’re going to be hanging the flyer on a bullet board, or any other display where it’ll be hanging you’ll want to create a single-sided flyer, or maybe a poster that’s larger. Just make sure that you are careful and really, really prioritize the information you’re going to include on a poster – let the colors, imagery, and text grab their attention and only include the essentials. Single-sided collateral is the most susceptible to information overload.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[Poll] Let’s jump into a quick poll to shake things up: would this flyer look good in black and white? </a:t>
            </a:r>
          </a:p>
        </p:txBody>
      </p:sp>
      <p:sp>
        <p:nvSpPr>
          <p:cNvPr id="4" name="Slide Number Placeholder 3"/>
          <p:cNvSpPr>
            <a:spLocks noGrp="1"/>
          </p:cNvSpPr>
          <p:nvPr>
            <p:ph type="sldNum" sz="quarter" idx="10"/>
          </p:nvPr>
        </p:nvSpPr>
        <p:spPr/>
        <p:txBody>
          <a:bodyPr/>
          <a:lstStyle/>
          <a:p>
            <a:fld id="{0ED8A9B0-80EF-A34D-B345-E2DEC5501E01}" type="slidenum">
              <a:rPr lang="en-US" smtClean="0"/>
              <a:t>23</a:t>
            </a:fld>
            <a:endParaRPr lang="en-US"/>
          </a:p>
        </p:txBody>
      </p:sp>
    </p:spTree>
    <p:extLst>
      <p:ext uri="{BB962C8B-B14F-4D97-AF65-F5344CB8AC3E}">
        <p14:creationId xmlns:p14="http://schemas.microsoft.com/office/powerpoint/2010/main" val="2305711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sz="1200" b="0" dirty="0">
                <a:solidFill>
                  <a:srgbClr val="21314D"/>
                </a:solidFill>
                <a:latin typeface="Avenir Roman" panose="02000503020000020003" pitchFamily="2" charset="0"/>
                <a:ea typeface="Lato" charset="0"/>
                <a:cs typeface="Lato" charset="0"/>
              </a:rPr>
              <a:t>If you’re going to be handing flyers out, or leaving a stack somewhere, your best bet is to create a double-sided flyer. [A] This approach will let you have an eye-catching design on the front that doesn’t suffer from information overload. You may not be able to read everything on this flyer, but you can see how each side serves its own purpose. The front side, which is on the left, has the what, the who, and the where, plus it has a clean, eye-catching design. And on the back, it’s included as much information as is needed, with a call to action for the audience to follow. [A]</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But if you’re going to be hanging the flyer on a bullet board, or any other display where it’ll be hanging you’ll want to create a single-sided flyer, or maybe a poster that’s larger. Just make sure that you are careful and really, really prioritize the information you’re going to include on a poster – let the colors, imagery, and text grab their attention and only include the essentials. Single-sided collateral is the most susceptible to information overload.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[Poll] Let’s jump into a quick poll to shake things up: would this flyer look good in black and white? </a:t>
            </a:r>
          </a:p>
        </p:txBody>
      </p:sp>
      <p:sp>
        <p:nvSpPr>
          <p:cNvPr id="4" name="Slide Number Placeholder 3"/>
          <p:cNvSpPr>
            <a:spLocks noGrp="1"/>
          </p:cNvSpPr>
          <p:nvPr>
            <p:ph type="sldNum" sz="quarter" idx="10"/>
          </p:nvPr>
        </p:nvSpPr>
        <p:spPr/>
        <p:txBody>
          <a:bodyPr/>
          <a:lstStyle/>
          <a:p>
            <a:fld id="{0ED8A9B0-80EF-A34D-B345-E2DEC5501E01}" type="slidenum">
              <a:rPr lang="en-US" smtClean="0"/>
              <a:t>24</a:t>
            </a:fld>
            <a:endParaRPr lang="en-US"/>
          </a:p>
        </p:txBody>
      </p:sp>
    </p:spTree>
    <p:extLst>
      <p:ext uri="{BB962C8B-B14F-4D97-AF65-F5344CB8AC3E}">
        <p14:creationId xmlns:p14="http://schemas.microsoft.com/office/powerpoint/2010/main" val="3141193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dirty="0"/>
              <a:t>If you’re going to be printing off flyers in your office, go with high-resolution, high-contrast photos, and stick with just two colors, so that they look good in black and white. Another workaround is to use icons, or other graphics like you see here, and printing them on colored paper. While printing on colored paper isn’t a new trend, you can tell that these look like they were designed specifically to be on colored paper, rather than just being put on colored paper as an afterthought. </a:t>
            </a:r>
          </a:p>
        </p:txBody>
      </p:sp>
      <p:sp>
        <p:nvSpPr>
          <p:cNvPr id="4" name="Slide Number Placeholder 3"/>
          <p:cNvSpPr>
            <a:spLocks noGrp="1"/>
          </p:cNvSpPr>
          <p:nvPr>
            <p:ph type="sldNum" sz="quarter" idx="10"/>
          </p:nvPr>
        </p:nvSpPr>
        <p:spPr/>
        <p:txBody>
          <a:bodyPr/>
          <a:lstStyle/>
          <a:p>
            <a:fld id="{0ED8A9B0-80EF-A34D-B345-E2DEC5501E01}" type="slidenum">
              <a:rPr lang="en-US" smtClean="0"/>
              <a:t>25</a:t>
            </a:fld>
            <a:endParaRPr lang="en-US"/>
          </a:p>
        </p:txBody>
      </p:sp>
    </p:spTree>
    <p:extLst>
      <p:ext uri="{BB962C8B-B14F-4D97-AF65-F5344CB8AC3E}">
        <p14:creationId xmlns:p14="http://schemas.microsoft.com/office/powerpoint/2010/main" val="3188963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if you’re creating something to promote your counseling programs, or to give people more information about your agency, you’ll want something that’s a little longer, like a brochure or a booklet. This information won’t change, so it’s a great investment to have this created professionally, and to have it professionally printed. </a:t>
            </a:r>
          </a:p>
        </p:txBody>
      </p:sp>
      <p:sp>
        <p:nvSpPr>
          <p:cNvPr id="4" name="Slide Number Placeholder 3"/>
          <p:cNvSpPr>
            <a:spLocks noGrp="1"/>
          </p:cNvSpPr>
          <p:nvPr>
            <p:ph type="sldNum" sz="quarter" idx="10"/>
          </p:nvPr>
        </p:nvSpPr>
        <p:spPr/>
        <p:txBody>
          <a:bodyPr/>
          <a:lstStyle/>
          <a:p>
            <a:fld id="{0ED8A9B0-80EF-A34D-B345-E2DEC5501E01}" type="slidenum">
              <a:rPr lang="en-US" smtClean="0"/>
              <a:t>26</a:t>
            </a:fld>
            <a:endParaRPr lang="en-US"/>
          </a:p>
        </p:txBody>
      </p:sp>
    </p:spTree>
    <p:extLst>
      <p:ext uri="{BB962C8B-B14F-4D97-AF65-F5344CB8AC3E}">
        <p14:creationId xmlns:p14="http://schemas.microsoft.com/office/powerpoint/2010/main" val="511747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But remember, the ideal size for a social media graphic is different than an ideal website graphic, and both of those are different than how it’ll look in print. So the next step is to organize and prioritize your content. We are conditioned to expect certain pieces to look certain ways. </a:t>
            </a:r>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27</a:t>
            </a:fld>
            <a:endParaRPr lang="en-US"/>
          </a:p>
        </p:txBody>
      </p:sp>
    </p:spTree>
    <p:extLst>
      <p:ext uri="{BB962C8B-B14F-4D97-AF65-F5344CB8AC3E}">
        <p14:creationId xmlns:p14="http://schemas.microsoft.com/office/powerpoint/2010/main" val="143094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Don’t include too much information – you can save the flowery language and program descriptions for your website. Make sure that you’re only including exactly what they </a:t>
            </a:r>
            <a:r>
              <a:rPr lang="en-US" i="1" dirty="0"/>
              <a:t>need</a:t>
            </a:r>
            <a:r>
              <a:rPr lang="en-US" i="0" dirty="0"/>
              <a:t> to know, so that they can learn about what they </a:t>
            </a:r>
            <a:r>
              <a:rPr lang="en-US" i="1" dirty="0"/>
              <a:t>want</a:t>
            </a:r>
            <a:r>
              <a:rPr lang="en-US" i="0" dirty="0"/>
              <a:t> to know by following your call-to-action, whether that’s learning more on your website or attending your program or class.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way to stretch the life of your marketing dollars is to think of </a:t>
            </a:r>
            <a:r>
              <a:rPr lang="en-US" i="1" dirty="0"/>
              <a:t>all</a:t>
            </a:r>
            <a:r>
              <a:rPr lang="en-US" i="0" dirty="0"/>
              <a:t> the ways you can use your print materials before you get to work. Any time you create a flyer or a brochure, be sure create versions of it for your website, social media, and email marketing, if you do that. This allows you to hit your audience in as many places as possible with the same content, which will amplify your reach. </a:t>
            </a:r>
            <a:endParaRPr lang="en-US" dirty="0"/>
          </a:p>
          <a:p>
            <a:endParaRPr lang="en-US" dirty="0"/>
          </a:p>
          <a:p>
            <a:r>
              <a:rPr lang="en-US" dirty="0"/>
              <a:t>With </a:t>
            </a:r>
            <a:r>
              <a:rPr lang="en-US" dirty="0" err="1"/>
              <a:t>Canva</a:t>
            </a:r>
            <a:r>
              <a:rPr lang="en-US" dirty="0"/>
              <a:t> for Work, which has a free nonprofit version, you can actually use their magic resize tool to automatically take a graphic you created as a flyer and turn it into the optimal size for social media, kind of like what we see on screen right now. </a:t>
            </a:r>
          </a:p>
        </p:txBody>
      </p:sp>
      <p:sp>
        <p:nvSpPr>
          <p:cNvPr id="4" name="Slide Number Placeholder 3"/>
          <p:cNvSpPr>
            <a:spLocks noGrp="1"/>
          </p:cNvSpPr>
          <p:nvPr>
            <p:ph type="sldNum" sz="quarter" idx="10"/>
          </p:nvPr>
        </p:nvSpPr>
        <p:spPr/>
        <p:txBody>
          <a:bodyPr/>
          <a:lstStyle/>
          <a:p>
            <a:fld id="{0ED8A9B0-80EF-A34D-B345-E2DEC5501E01}" type="slidenum">
              <a:rPr lang="en-US" smtClean="0"/>
              <a:t>28</a:t>
            </a:fld>
            <a:endParaRPr lang="en-US"/>
          </a:p>
        </p:txBody>
      </p:sp>
    </p:spTree>
    <p:extLst>
      <p:ext uri="{BB962C8B-B14F-4D97-AF65-F5344CB8AC3E}">
        <p14:creationId xmlns:p14="http://schemas.microsoft.com/office/powerpoint/2010/main" val="3586078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 finally, make sure that your purpose is as clear as possible, which should be an easy step after you’ve planned out your content strategy and have organized and prioritized your content [A].</a:t>
            </a:r>
          </a:p>
          <a:p>
            <a:endParaRPr lang="en-US" dirty="0"/>
          </a:p>
          <a:p>
            <a:r>
              <a:rPr lang="en-US" dirty="0"/>
              <a:t>If you look at this flyer again, you’ll notice that the header says free housing counseling, but it’s followed by the dates and locations. But those are the reasons people attend – those are where they can attend. They buried the most important part of their information at the bottom, where it tells you what you can learn about. While we may believe that people will take the time to find information that’s relevant to them, remember that flyers are just like pop-up ads – if we </a:t>
            </a:r>
            <a:r>
              <a:rPr lang="en-US" i="1" dirty="0"/>
              <a:t>do</a:t>
            </a:r>
            <a:r>
              <a:rPr lang="en-US" i="0" dirty="0"/>
              <a:t> pay attention to it, it won’t be for long, so we have to make sure the most important information is highly visible and not hidden. </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29</a:t>
            </a:fld>
            <a:endParaRPr lang="en-US"/>
          </a:p>
        </p:txBody>
      </p:sp>
    </p:spTree>
    <p:extLst>
      <p:ext uri="{BB962C8B-B14F-4D97-AF65-F5344CB8AC3E}">
        <p14:creationId xmlns:p14="http://schemas.microsoft.com/office/powerpoint/2010/main" val="401454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Lato Regular" charset="0"/>
                <a:ea typeface="+mn-ea"/>
                <a:cs typeface="+mn-cs"/>
              </a:rPr>
              <a:t>Now for a little housekeeping: Join us at the 2018 </a:t>
            </a:r>
            <a:r>
              <a:rPr lang="en-US" sz="1200" b="0" i="1" kern="1200" dirty="0">
                <a:solidFill>
                  <a:schemeClr val="tx1"/>
                </a:solidFill>
                <a:effectLst/>
                <a:latin typeface="Lato Regular" charset="0"/>
                <a:ea typeface="+mn-ea"/>
                <a:cs typeface="+mn-cs"/>
              </a:rPr>
              <a:t>Housing Matters!</a:t>
            </a:r>
            <a:r>
              <a:rPr lang="en-US" sz="1200" b="0" i="0" kern="1200" dirty="0">
                <a:solidFill>
                  <a:schemeClr val="tx1"/>
                </a:solidFill>
                <a:effectLst/>
                <a:latin typeface="Lato Regular" charset="0"/>
                <a:ea typeface="+mn-ea"/>
                <a:cs typeface="+mn-cs"/>
              </a:rPr>
              <a:t> Conference, which takes place October 25 and 26</a:t>
            </a:r>
            <a:r>
              <a:rPr lang="en-US" sz="1200" b="0" i="0" kern="1200" baseline="30000" dirty="0">
                <a:solidFill>
                  <a:schemeClr val="tx1"/>
                </a:solidFill>
                <a:effectLst/>
                <a:latin typeface="Lato Regular" charset="0"/>
                <a:ea typeface="+mn-ea"/>
                <a:cs typeface="+mn-cs"/>
              </a:rPr>
              <a:t>th</a:t>
            </a:r>
            <a:r>
              <a:rPr lang="en-US" sz="1200" b="0" i="0" kern="1200" dirty="0">
                <a:solidFill>
                  <a:schemeClr val="tx1"/>
                </a:solidFill>
                <a:effectLst/>
                <a:latin typeface="Lato Regular" charset="0"/>
                <a:ea typeface="+mn-ea"/>
                <a:cs typeface="+mn-cs"/>
              </a:rPr>
              <a:t> down in Bloomington, Illinois. This year’s theme is “Leading the Way,” and will provide you with networking and educational opportunities to help you continue to lead your community’s efforts to protect renters, homebuyers, and homeowners. For those of you who missed yesterday’s announcement, we’ve extended early bird pricing! Be sure to register by August 31 to not only get $50 off your registration fees, but to also help spend down your remaining FPP-G 1 training dollars!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a:t>
            </a:fld>
            <a:endParaRPr lang="en-US"/>
          </a:p>
        </p:txBody>
      </p:sp>
    </p:spTree>
    <p:extLst>
      <p:ext uri="{BB962C8B-B14F-4D97-AF65-F5344CB8AC3E}">
        <p14:creationId xmlns:p14="http://schemas.microsoft.com/office/powerpoint/2010/main" val="859611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30</a:t>
            </a:fld>
            <a:endParaRPr lang="en-US"/>
          </a:p>
        </p:txBody>
      </p:sp>
    </p:spTree>
    <p:extLst>
      <p:ext uri="{BB962C8B-B14F-4D97-AF65-F5344CB8AC3E}">
        <p14:creationId xmlns:p14="http://schemas.microsoft.com/office/powerpoint/2010/main" val="1319188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Fundraising campaigns can be really complemented or enhanced with high quality print materials, but there are so many different audiences that you can speak to, and such a variety of stages in a fundraising content strategy that it can be a little overwhelming. </a:t>
            </a:r>
          </a:p>
        </p:txBody>
      </p:sp>
      <p:sp>
        <p:nvSpPr>
          <p:cNvPr id="4" name="Slide Number Placeholder 3"/>
          <p:cNvSpPr>
            <a:spLocks noGrp="1"/>
          </p:cNvSpPr>
          <p:nvPr>
            <p:ph type="sldNum" sz="quarter" idx="10"/>
          </p:nvPr>
        </p:nvSpPr>
        <p:spPr/>
        <p:txBody>
          <a:bodyPr/>
          <a:lstStyle/>
          <a:p>
            <a:fld id="{0ED8A9B0-80EF-A34D-B345-E2DEC5501E01}" type="slidenum">
              <a:rPr lang="en-US" smtClean="0"/>
              <a:t>31</a:t>
            </a:fld>
            <a:endParaRPr lang="en-US"/>
          </a:p>
        </p:txBody>
      </p:sp>
    </p:spTree>
    <p:extLst>
      <p:ext uri="{BB962C8B-B14F-4D97-AF65-F5344CB8AC3E}">
        <p14:creationId xmlns:p14="http://schemas.microsoft.com/office/powerpoint/2010/main" val="3976252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 broke down the various audiences you can speak to in a fundraising cycle, and while we don’t have time to go through all of them, you can see that each stage, whether they’re prospective funders or existing, they all require different information, and that has to be taken into account as you plan your content strategy. </a:t>
            </a:r>
          </a:p>
        </p:txBody>
      </p:sp>
      <p:sp>
        <p:nvSpPr>
          <p:cNvPr id="4" name="Slide Number Placeholder 3"/>
          <p:cNvSpPr>
            <a:spLocks noGrp="1"/>
          </p:cNvSpPr>
          <p:nvPr>
            <p:ph type="sldNum" sz="quarter" idx="10"/>
          </p:nvPr>
        </p:nvSpPr>
        <p:spPr/>
        <p:txBody>
          <a:bodyPr/>
          <a:lstStyle/>
          <a:p>
            <a:fld id="{0ED8A9B0-80EF-A34D-B345-E2DEC5501E01}" type="slidenum">
              <a:rPr lang="en-US" smtClean="0"/>
              <a:t>32</a:t>
            </a:fld>
            <a:endParaRPr lang="en-US"/>
          </a:p>
        </p:txBody>
      </p:sp>
    </p:spTree>
    <p:extLst>
      <p:ext uri="{BB962C8B-B14F-4D97-AF65-F5344CB8AC3E}">
        <p14:creationId xmlns:p14="http://schemas.microsoft.com/office/powerpoint/2010/main" val="634230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gets even more complicated when you look at the difference between individual giving and institutional funders, such as banks or foundations. Your calls to action will be different for each, and the level of attention they give you will be drastically different, as well. </a:t>
            </a:r>
          </a:p>
          <a:p>
            <a:endParaRPr lang="en-US" dirty="0"/>
          </a:p>
          <a:p>
            <a:r>
              <a:rPr lang="en-US" dirty="0"/>
              <a:t>Individual giving campaigns will be shorter, whereas institutional funders will be longer. But each one will require high resolution images that help tell your story. You’re trying to persuade them to care enough to give you money, so make sure you’re not just telling them what you want to do with the money. Instead, show them how you have already been successful in previous programs or endeavors and then tell them how you can be even more successful with their help. </a:t>
            </a:r>
          </a:p>
        </p:txBody>
      </p:sp>
      <p:sp>
        <p:nvSpPr>
          <p:cNvPr id="4" name="Slide Number Placeholder 3"/>
          <p:cNvSpPr>
            <a:spLocks noGrp="1"/>
          </p:cNvSpPr>
          <p:nvPr>
            <p:ph type="sldNum" sz="quarter" idx="10"/>
          </p:nvPr>
        </p:nvSpPr>
        <p:spPr/>
        <p:txBody>
          <a:bodyPr/>
          <a:lstStyle/>
          <a:p>
            <a:fld id="{0ED8A9B0-80EF-A34D-B345-E2DEC5501E01}" type="slidenum">
              <a:rPr lang="en-US" smtClean="0"/>
              <a:t>33</a:t>
            </a:fld>
            <a:endParaRPr lang="en-US"/>
          </a:p>
        </p:txBody>
      </p:sp>
    </p:spTree>
    <p:extLst>
      <p:ext uri="{BB962C8B-B14F-4D97-AF65-F5344CB8AC3E}">
        <p14:creationId xmlns:p14="http://schemas.microsoft.com/office/powerpoint/2010/main" val="1425558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Sometimes we can stand out to funders by giving them a format they may not expect, like this bi-fold booklet, which is growing in popularity. This is a great substitute for a brochure or a pamphlet, because it has the same surface area, but it’s in a unique format that allows for more creativity.</a:t>
            </a:r>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34</a:t>
            </a:fld>
            <a:endParaRPr lang="en-US"/>
          </a:p>
        </p:txBody>
      </p:sp>
    </p:spTree>
    <p:extLst>
      <p:ext uri="{BB962C8B-B14F-4D97-AF65-F5344CB8AC3E}">
        <p14:creationId xmlns:p14="http://schemas.microsoft.com/office/powerpoint/2010/main" val="1771767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 like I’ve been saying all throughout the training, it can be really expensive to print things, so another way to avoid printing your big, thoroughly written annual report, is by creating an announcement postcard that has similar images from the report, and then directing people to visit your website to see the full report. </a:t>
            </a:r>
          </a:p>
          <a:p>
            <a:endParaRPr lang="en-US" dirty="0"/>
          </a:p>
          <a:p>
            <a:r>
              <a:rPr lang="en-US" dirty="0"/>
              <a:t>My recommendation for this approach is to include the most important thing you want people to know from your report and put it on the front, that way even if they </a:t>
            </a:r>
            <a:r>
              <a:rPr lang="en-US" i="1" dirty="0"/>
              <a:t>don’t </a:t>
            </a:r>
            <a:r>
              <a:rPr lang="en-US" i="0" dirty="0"/>
              <a:t>visit your site, they still are learning about what your impact is. I would avoid a post card that simply says “Our annual report is now available!” because it is a missed opportunity, and an expensive one, at that! </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35</a:t>
            </a:fld>
            <a:endParaRPr lang="en-US"/>
          </a:p>
        </p:txBody>
      </p:sp>
    </p:spTree>
    <p:extLst>
      <p:ext uri="{BB962C8B-B14F-4D97-AF65-F5344CB8AC3E}">
        <p14:creationId xmlns:p14="http://schemas.microsoft.com/office/powerpoint/2010/main" val="3534833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After you’ve composed your content, there’s one more step you need to take in order to make sure you’re creating something good: you have to proofread! </a:t>
            </a:r>
          </a:p>
        </p:txBody>
      </p:sp>
      <p:sp>
        <p:nvSpPr>
          <p:cNvPr id="4" name="Slide Number Placeholder 3"/>
          <p:cNvSpPr>
            <a:spLocks noGrp="1"/>
          </p:cNvSpPr>
          <p:nvPr>
            <p:ph type="sldNum" sz="quarter" idx="10"/>
          </p:nvPr>
        </p:nvSpPr>
        <p:spPr/>
        <p:txBody>
          <a:bodyPr/>
          <a:lstStyle/>
          <a:p>
            <a:fld id="{0ED8A9B0-80EF-A34D-B345-E2DEC5501E01}" type="slidenum">
              <a:rPr lang="en-US" smtClean="0"/>
              <a:t>36</a:t>
            </a:fld>
            <a:endParaRPr lang="en-US"/>
          </a:p>
        </p:txBody>
      </p:sp>
    </p:spTree>
    <p:extLst>
      <p:ext uri="{BB962C8B-B14F-4D97-AF65-F5344CB8AC3E}">
        <p14:creationId xmlns:p14="http://schemas.microsoft.com/office/powerpoint/2010/main" val="697844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Proofreading isn’t just about making sure that you don’t have any typos in your content – it’s also about making sure that it makes sense! That means you should be reading it out loud, having someone who is unfamiliar with the project take a look – whatever it takes to make sure your audience will understand it, too. </a:t>
            </a:r>
          </a:p>
          <a:p>
            <a:endParaRPr lang="en-US" dirty="0"/>
          </a:p>
          <a:p>
            <a:r>
              <a:rPr lang="en-US" dirty="0"/>
              <a:t>I have these two pictures up to show you the importance of visual hierarchy – remember, we read right-to-left, and these examples are proof reading fails, in my opinion. The first one says ”You we’ll know show you how to how to design lead” – what does that even mean? They used a really cool and clever design trick, but they didn’t really do themselves any favors by how they laid out the content here. </a:t>
            </a:r>
          </a:p>
          <a:p>
            <a:endParaRPr lang="en-US" dirty="0"/>
          </a:p>
          <a:p>
            <a:r>
              <a:rPr lang="en-US" dirty="0"/>
              <a:t>The picture on the right has a similar issue – my reason for showing you the </a:t>
            </a:r>
            <a:r>
              <a:rPr lang="en-US" dirty="0" err="1"/>
              <a:t>pringles</a:t>
            </a:r>
            <a:r>
              <a:rPr lang="en-US" dirty="0"/>
              <a:t> can, specifically, is because I want you to see that even big brands can make mistakes!</a:t>
            </a:r>
          </a:p>
        </p:txBody>
      </p:sp>
      <p:sp>
        <p:nvSpPr>
          <p:cNvPr id="4" name="Slide Number Placeholder 3"/>
          <p:cNvSpPr>
            <a:spLocks noGrp="1"/>
          </p:cNvSpPr>
          <p:nvPr>
            <p:ph type="sldNum" sz="quarter" idx="10"/>
          </p:nvPr>
        </p:nvSpPr>
        <p:spPr/>
        <p:txBody>
          <a:bodyPr/>
          <a:lstStyle/>
          <a:p>
            <a:fld id="{0ED8A9B0-80EF-A34D-B345-E2DEC5501E01}" type="slidenum">
              <a:rPr lang="en-US" smtClean="0"/>
              <a:t>37</a:t>
            </a:fld>
            <a:endParaRPr lang="en-US"/>
          </a:p>
        </p:txBody>
      </p:sp>
    </p:spTree>
    <p:extLst>
      <p:ext uri="{BB962C8B-B14F-4D97-AF65-F5344CB8AC3E}">
        <p14:creationId xmlns:p14="http://schemas.microsoft.com/office/powerpoint/2010/main" val="3553791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Before we head into our last section, does anyone have any questions on spreading awareness?</a:t>
            </a:r>
          </a:p>
          <a:p>
            <a:endParaRPr lang="en-US" dirty="0"/>
          </a:p>
          <a:p>
            <a:r>
              <a:rPr lang="en-US" dirty="0"/>
              <a:t>Alright, our last section is on Measuring Success. In my previous webinars, I’ve talked a </a:t>
            </a:r>
            <a:r>
              <a:rPr lang="en-US" i="1" dirty="0"/>
              <a:t>lot</a:t>
            </a:r>
            <a:r>
              <a:rPr lang="en-US" i="0" dirty="0"/>
              <a:t> about the importance of reports. The reason why these are so critical is because good marketing is all about trial and error. You can’t out all your eggs in one basket – you have to be able to see what’s working, what isn’t, and then allocate your resources accordingly. Measuring success is really, really critical for us as housing counseling professionals because, as you know, we’re expected to do more with less each year. That means that we need to pay special attention to our marketing dollars, how much is being spent, what it’s being spent on, and if we’re getting the results we need. </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38</a:t>
            </a:fld>
            <a:endParaRPr lang="en-US"/>
          </a:p>
        </p:txBody>
      </p:sp>
    </p:spTree>
    <p:extLst>
      <p:ext uri="{BB962C8B-B14F-4D97-AF65-F5344CB8AC3E}">
        <p14:creationId xmlns:p14="http://schemas.microsoft.com/office/powerpoint/2010/main" val="39930494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39</a:t>
            </a:fld>
            <a:endParaRPr lang="en-US"/>
          </a:p>
        </p:txBody>
      </p:sp>
    </p:spTree>
    <p:extLst>
      <p:ext uri="{BB962C8B-B14F-4D97-AF65-F5344CB8AC3E}">
        <p14:creationId xmlns:p14="http://schemas.microsoft.com/office/powerpoint/2010/main" val="13989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Lato Regular" charset="0"/>
                <a:ea typeface="+mn-ea"/>
                <a:cs typeface="+mn-cs"/>
              </a:rPr>
              <a:t>And lastly, I wanted to offer a little insight into why you should trust what I’m saying today! Throughout my career, I’ve used print materials in every size, shape, length, and format you can imagine to acquire and retain new customers, clients, and businesses. There are a lot of nuances with print marketing that you may not fully realize, and I’m excited to share my experience with you today!</a:t>
            </a:r>
            <a:r>
              <a:rPr lang="en-US" dirty="0">
                <a:effectLst/>
              </a:rPr>
              <a:t> </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a:t>
            </a:fld>
            <a:endParaRPr lang="en-US"/>
          </a:p>
        </p:txBody>
      </p:sp>
    </p:spTree>
    <p:extLst>
      <p:ext uri="{BB962C8B-B14F-4D97-AF65-F5344CB8AC3E}">
        <p14:creationId xmlns:p14="http://schemas.microsoft.com/office/powerpoint/2010/main" val="127649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40</a:t>
            </a:fld>
            <a:endParaRPr lang="en-US"/>
          </a:p>
        </p:txBody>
      </p:sp>
    </p:spTree>
    <p:extLst>
      <p:ext uri="{BB962C8B-B14F-4D97-AF65-F5344CB8AC3E}">
        <p14:creationId xmlns:p14="http://schemas.microsoft.com/office/powerpoint/2010/main" val="921558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41</a:t>
            </a:fld>
            <a:endParaRPr lang="en-US"/>
          </a:p>
        </p:txBody>
      </p:sp>
    </p:spTree>
    <p:extLst>
      <p:ext uri="{BB962C8B-B14F-4D97-AF65-F5344CB8AC3E}">
        <p14:creationId xmlns:p14="http://schemas.microsoft.com/office/powerpoint/2010/main" val="4266560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42</a:t>
            </a:fld>
            <a:endParaRPr lang="en-US"/>
          </a:p>
        </p:txBody>
      </p:sp>
    </p:spTree>
    <p:extLst>
      <p:ext uri="{BB962C8B-B14F-4D97-AF65-F5344CB8AC3E}">
        <p14:creationId xmlns:p14="http://schemas.microsoft.com/office/powerpoint/2010/main" val="3033248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43</a:t>
            </a:fld>
            <a:endParaRPr lang="en-US"/>
          </a:p>
        </p:txBody>
      </p:sp>
    </p:spTree>
    <p:extLst>
      <p:ext uri="{BB962C8B-B14F-4D97-AF65-F5344CB8AC3E}">
        <p14:creationId xmlns:p14="http://schemas.microsoft.com/office/powerpoint/2010/main" val="80945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44</a:t>
            </a:fld>
            <a:endParaRPr lang="en-US"/>
          </a:p>
        </p:txBody>
      </p:sp>
    </p:spTree>
    <p:extLst>
      <p:ext uri="{BB962C8B-B14F-4D97-AF65-F5344CB8AC3E}">
        <p14:creationId xmlns:p14="http://schemas.microsoft.com/office/powerpoint/2010/main" val="169280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Lato Regular" charset="0"/>
                <a:ea typeface="+mn-ea"/>
                <a:cs typeface="+mn-cs"/>
              </a:rPr>
              <a:t>And with that, let’s get started! Just a reminder that you can ask questions at any time and we will get to them at the end of each section, or whenever it is most appropriate, which you may have after this section, where we take a little dive into some of the eye and brain science behind design.</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a:t>
            </a:fld>
            <a:endParaRPr lang="en-US"/>
          </a:p>
        </p:txBody>
      </p:sp>
    </p:spTree>
    <p:extLst>
      <p:ext uri="{BB962C8B-B14F-4D97-AF65-F5344CB8AC3E}">
        <p14:creationId xmlns:p14="http://schemas.microsoft.com/office/powerpoint/2010/main" val="208423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Lato Regular" charset="0"/>
                <a:ea typeface="+mn-ea"/>
                <a:cs typeface="+mn-cs"/>
              </a:rPr>
              <a:t>Let’s start off with a poll: which of these flyers is most appealing to you? </a:t>
            </a:r>
            <a:endParaRPr lang="en-US" dirty="0"/>
          </a:p>
          <a:p>
            <a:endParaRPr lang="en-US" dirty="0"/>
          </a:p>
          <a:p>
            <a:r>
              <a:rPr lang="en-US" dirty="0"/>
              <a:t>[Poll | Show Results]</a:t>
            </a:r>
          </a:p>
          <a:p>
            <a:endParaRPr lang="en-US" dirty="0"/>
          </a:p>
          <a:p>
            <a:r>
              <a:rPr lang="en-US" dirty="0"/>
              <a:t>Ok, let’s see the results. It looks like pretty much everyone agrees that flyer B [advance] is the most appealing flyer of the two. [ADVANCE] It’s pretty easy to see why, right? Aesthetically, option B is cleaner, it looks updated, and it looks like it was professionally done. Even though both flyers have basically the same information, B was presented in a manner that works with how our brains process information, rather than against it. In fact, B was designed with psychology in mind. [ADVANCE]</a:t>
            </a:r>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a:t>
            </a:fld>
            <a:endParaRPr lang="en-US"/>
          </a:p>
        </p:txBody>
      </p:sp>
    </p:spTree>
    <p:extLst>
      <p:ext uri="{BB962C8B-B14F-4D97-AF65-F5344CB8AC3E}">
        <p14:creationId xmlns:p14="http://schemas.microsoft.com/office/powerpoint/2010/main" val="87800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Lato Regular" charset="0"/>
                <a:ea typeface="+mn-ea"/>
                <a:cs typeface="+mn-cs"/>
              </a:rPr>
              <a:t>Let’s start off with a poll: which of these flyers is most appealing to you? </a:t>
            </a:r>
            <a:endParaRPr lang="en-US" dirty="0"/>
          </a:p>
          <a:p>
            <a:endParaRPr lang="en-US" dirty="0"/>
          </a:p>
          <a:p>
            <a:r>
              <a:rPr lang="en-US" dirty="0"/>
              <a:t>[Poll | Show Results]</a:t>
            </a:r>
          </a:p>
          <a:p>
            <a:endParaRPr lang="en-US" dirty="0"/>
          </a:p>
          <a:p>
            <a:r>
              <a:rPr lang="en-US" dirty="0"/>
              <a:t>Ok, let’s see the results. It looks like pretty much everyone agrees that flyer B [advance] is the most appealing flyer of the two. [ADVANCE] It’s pretty easy to see why, right? Aesthetically, option B is cleaner, it looks updated, and it looks like it was professionally done. Even though both flyers have basically the same information, B was presented in a manner that works with how our brains process information, rather than against it. In fact, B was designed with psychology in mind. [ADVANCE]</a:t>
            </a:r>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7</a:t>
            </a:fld>
            <a:endParaRPr lang="en-US"/>
          </a:p>
        </p:txBody>
      </p:sp>
    </p:spTree>
    <p:extLst>
      <p:ext uri="{BB962C8B-B14F-4D97-AF65-F5344CB8AC3E}">
        <p14:creationId xmlns:p14="http://schemas.microsoft.com/office/powerpoint/2010/main" val="877411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For example – humans have short attention spans; you’re lucky to get eight seconds of someone’s concentration. If you want someone to notice your work, it has to be eye-catching. The best way you can capture someone’s attention is with big, bold colors and beautiful images. But we don’t always have access to those, so another way of catching people’s attention is by asking a question, like I did in this flyer. Not only are you telling them that they’re not alone, you’re also telling them that this is a place they can learn how to solve their problem.</a:t>
            </a:r>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8</a:t>
            </a:fld>
            <a:endParaRPr lang="en-US"/>
          </a:p>
        </p:txBody>
      </p:sp>
    </p:spTree>
    <p:extLst>
      <p:ext uri="{BB962C8B-B14F-4D97-AF65-F5344CB8AC3E}">
        <p14:creationId xmlns:p14="http://schemas.microsoft.com/office/powerpoint/2010/main" val="2243219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said, if you do have the ability to use a big, bold visual – do it! [A] The human brain processes visuals SIXTY THOUSAND times faster than text alone. That’s why you see a lot of infographics, like this, nowadays. They trick the brain into thinking it’s an image, and they use a combination or numbers, pictures, and words, to keep us interested in what’s being presented. They’re essentially working with our brain, instead of against it.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our minds crave balance and hierarchy. When I created flyer B, I also reconfigured the information to work with how we’re used to seeing information displayed – with a header and a sub-header. This is called the hierarchy of text, and it simplifies how information is perceived by our mind. There is a consistent flow to the text in flyer B, whereas in flyer A the information feels like it’s out of place – there’s even a random bit of text hanging out on the right side, which throws off the balance.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this is all great information, but I’m sure you’re asking yourself: does any of this actually matter? Are people really analyzing flyers that much, especially if they’re barely looking at them? Well here’s a practical example of how designers use these in the real world, and it may not be what you think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9</a:t>
            </a:fld>
            <a:endParaRPr lang="en-US"/>
          </a:p>
        </p:txBody>
      </p:sp>
    </p:spTree>
    <p:extLst>
      <p:ext uri="{BB962C8B-B14F-4D97-AF65-F5344CB8AC3E}">
        <p14:creationId xmlns:p14="http://schemas.microsoft.com/office/powerpoint/2010/main" val="1466120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esig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9144000" cy="6858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esign 1">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1309125" y="2664386"/>
            <a:ext cx="1746504" cy="1746504"/>
          </a:xfrm>
          <a:prstGeom prst="ellipse">
            <a:avLst/>
          </a:prstGeom>
          <a:solidFill>
            <a:schemeClr val="bg1">
              <a:lumMod val="95000"/>
            </a:schemeClr>
          </a:solidFill>
        </p:spPr>
        <p:txBody>
          <a:bodyPr>
            <a:normAutofit/>
          </a:bodyPr>
          <a:lstStyle>
            <a:lvl1pPr marL="0" indent="0">
              <a:buNone/>
              <a:defRPr sz="1400" b="0" i="0">
                <a:latin typeface="Lato Regular" charset="0"/>
              </a:defRPr>
            </a:lvl1pPr>
          </a:lstStyle>
          <a:p>
            <a:endParaRPr lang="en-US" dirty="0"/>
          </a:p>
        </p:txBody>
      </p:sp>
      <p:sp>
        <p:nvSpPr>
          <p:cNvPr id="10" name="Picture Placeholder 4"/>
          <p:cNvSpPr>
            <a:spLocks noGrp="1"/>
          </p:cNvSpPr>
          <p:nvPr>
            <p:ph type="pic" sz="quarter" idx="11"/>
          </p:nvPr>
        </p:nvSpPr>
        <p:spPr>
          <a:xfrm>
            <a:off x="3709708" y="2664386"/>
            <a:ext cx="1746504" cy="1746504"/>
          </a:xfrm>
          <a:prstGeom prst="ellipse">
            <a:avLst/>
          </a:prstGeom>
          <a:solidFill>
            <a:schemeClr val="bg1">
              <a:lumMod val="95000"/>
            </a:schemeClr>
          </a:solidFill>
        </p:spPr>
        <p:txBody>
          <a:bodyPr>
            <a:normAutofit/>
          </a:bodyPr>
          <a:lstStyle>
            <a:lvl1pPr marL="0" indent="0">
              <a:buNone/>
              <a:defRPr sz="1400" b="0" i="0">
                <a:latin typeface="Lato Regular" charset="0"/>
              </a:defRPr>
            </a:lvl1pPr>
          </a:lstStyle>
          <a:p>
            <a:endParaRPr lang="en-US" dirty="0"/>
          </a:p>
        </p:txBody>
      </p:sp>
      <p:sp>
        <p:nvSpPr>
          <p:cNvPr id="11" name="Picture Placeholder 4"/>
          <p:cNvSpPr>
            <a:spLocks noGrp="1"/>
          </p:cNvSpPr>
          <p:nvPr>
            <p:ph type="pic" sz="quarter" idx="12"/>
          </p:nvPr>
        </p:nvSpPr>
        <p:spPr>
          <a:xfrm>
            <a:off x="6110291" y="2664386"/>
            <a:ext cx="1746504" cy="1746504"/>
          </a:xfrm>
          <a:prstGeom prst="ellipse">
            <a:avLst/>
          </a:prstGeom>
          <a:solidFill>
            <a:schemeClr val="bg1">
              <a:lumMod val="95000"/>
            </a:schemeClr>
          </a:solidFill>
        </p:spPr>
        <p:txBody>
          <a:bodyPr>
            <a:normAutofit/>
          </a:bodyPr>
          <a:lstStyle>
            <a:lvl1pPr marL="0" indent="0">
              <a:buNone/>
              <a:defRPr sz="1400" b="0" i="0">
                <a:latin typeface="Lato Regular" charset="0"/>
              </a:defRPr>
            </a:lvl1pPr>
          </a:lstStyle>
          <a:p>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4572000" cy="6096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3429000"/>
            <a:ext cx="9144000" cy="2667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9144000" cy="6858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9144000" cy="6858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278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4">
            <a:extLst>
              <a:ext uri="{FF2B5EF4-FFF2-40B4-BE49-F238E27FC236}">
                <a16:creationId xmlns:a16="http://schemas.microsoft.com/office/drawing/2014/main" id="{9A7DBC6C-C4C0-7D4D-B5D3-0B8B634DBCF6}"/>
              </a:ext>
            </a:extLst>
          </p:cNvPr>
          <p:cNvPicPr>
            <a:picLocks noChangeAspect="1"/>
          </p:cNvPicPr>
          <p:nvPr/>
        </p:nvPicPr>
        <p:blipFill>
          <a:blip r:embed="rId3"/>
          <a:srcRect l="5556" r="5556"/>
          <a:stretch>
            <a:fillRect/>
          </a:stretch>
        </p:blipFill>
        <p:spPr>
          <a:xfrm>
            <a:off x="-1517" y="0"/>
            <a:ext cx="9144000" cy="6858000"/>
          </a:xfrm>
          <a:prstGeom prst="rect">
            <a:avLst/>
          </a:prstGeom>
          <a:solidFill>
            <a:schemeClr val="bg1">
              <a:lumMod val="95000"/>
            </a:schemeClr>
          </a:solidFill>
        </p:spPr>
      </p:pic>
      <p:sp>
        <p:nvSpPr>
          <p:cNvPr id="2" name="Rectangle 1"/>
          <p:cNvSpPr/>
          <p:nvPr/>
        </p:nvSpPr>
        <p:spPr>
          <a:xfrm>
            <a:off x="-1" y="0"/>
            <a:ext cx="9144001"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pic>
        <p:nvPicPr>
          <p:cNvPr id="6" name="Picture Placeholder 5">
            <a:extLst>
              <a:ext uri="{FF2B5EF4-FFF2-40B4-BE49-F238E27FC236}">
                <a16:creationId xmlns:a16="http://schemas.microsoft.com/office/drawing/2014/main" id="{651568AA-4DD7-1340-99BA-B6160CA14052}"/>
              </a:ext>
            </a:extLst>
          </p:cNvPr>
          <p:cNvPicPr>
            <a:picLocks noGrp="1" noChangeAspect="1"/>
          </p:cNvPicPr>
          <p:nvPr>
            <p:ph type="pic" sz="quarter" idx="10"/>
          </p:nvPr>
        </p:nvPicPr>
        <p:blipFill>
          <a:blip r:embed="rId4"/>
          <a:srcRect l="12500" r="12500"/>
          <a:stretch>
            <a:fillRect/>
          </a:stretch>
        </p:blipFill>
        <p:spPr/>
      </p:pic>
      <p:sp>
        <p:nvSpPr>
          <p:cNvPr id="20" name="Rectangle 19"/>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17" name="Rectangle 16"/>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4" name="Rectangle 3"/>
          <p:cNvSpPr/>
          <p:nvPr/>
        </p:nvSpPr>
        <p:spPr>
          <a:xfrm>
            <a:off x="697675" y="762000"/>
            <a:ext cx="7798625" cy="984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Tree>
    <p:extLst>
      <p:ext uri="{BB962C8B-B14F-4D97-AF65-F5344CB8AC3E}">
        <p14:creationId xmlns:p14="http://schemas.microsoft.com/office/powerpoint/2010/main" val="1494071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A11C1A7-4C00-AA47-882E-8693521D206A}"/>
              </a:ext>
            </a:extLst>
          </p:cNvPr>
          <p:cNvPicPr>
            <a:picLocks noChangeAspect="1"/>
          </p:cNvPicPr>
          <p:nvPr/>
        </p:nvPicPr>
        <p:blipFill>
          <a:blip r:embed="rId3"/>
          <a:stretch>
            <a:fillRect/>
          </a:stretch>
        </p:blipFill>
        <p:spPr>
          <a:xfrm>
            <a:off x="5389969" y="2229796"/>
            <a:ext cx="2547258" cy="3566160"/>
          </a:xfrm>
          <a:prstGeom prst="rect">
            <a:avLst/>
          </a:prstGeom>
          <a:ln>
            <a:solidFill>
              <a:schemeClr val="tx1"/>
            </a:solidFill>
          </a:ln>
        </p:spPr>
      </p:pic>
      <p:sp>
        <p:nvSpPr>
          <p:cNvPr id="9" name="Rectangle 8">
            <a:extLst>
              <a:ext uri="{FF2B5EF4-FFF2-40B4-BE49-F238E27FC236}">
                <a16:creationId xmlns:a16="http://schemas.microsoft.com/office/drawing/2014/main" id="{73777336-18C5-A04E-A3FC-90AAF2C1736C}"/>
              </a:ext>
            </a:extLst>
          </p:cNvPr>
          <p:cNvSpPr/>
          <p:nvPr/>
        </p:nvSpPr>
        <p:spPr>
          <a:xfrm>
            <a:off x="-689153" y="1085376"/>
            <a:ext cx="7810500" cy="461665"/>
          </a:xfrm>
          <a:prstGeom prst="rect">
            <a:avLst/>
          </a:prstGeom>
        </p:spPr>
        <p:txBody>
          <a:bodyPr wrap="square">
            <a:spAutoFit/>
          </a:bodyPr>
          <a:lstStyle/>
          <a:p>
            <a:pPr algn="ctr"/>
            <a:r>
              <a:rPr lang="en-US" sz="2400" b="1" dirty="0">
                <a:solidFill>
                  <a:srgbClr val="21314D"/>
                </a:solidFill>
                <a:latin typeface="Avenir Roman" panose="02000503020000020003" pitchFamily="2" charset="0"/>
                <a:ea typeface="Lato" charset="0"/>
                <a:cs typeface="Lato" charset="0"/>
              </a:rPr>
              <a:t>THE BRAIN LOVES VISUALS</a:t>
            </a:r>
          </a:p>
        </p:txBody>
      </p:sp>
      <p:sp>
        <p:nvSpPr>
          <p:cNvPr id="13" name="Rectangle 12">
            <a:extLst>
              <a:ext uri="{FF2B5EF4-FFF2-40B4-BE49-F238E27FC236}">
                <a16:creationId xmlns:a16="http://schemas.microsoft.com/office/drawing/2014/main" id="{D415290D-E046-0C47-AD6D-744E91863C16}"/>
              </a:ext>
            </a:extLst>
          </p:cNvPr>
          <p:cNvSpPr/>
          <p:nvPr/>
        </p:nvSpPr>
        <p:spPr>
          <a:xfrm>
            <a:off x="682212" y="1453901"/>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Cognitive fluency </a:t>
            </a:r>
            <a:r>
              <a:rPr lang="en-US" sz="2000" dirty="0">
                <a:solidFill>
                  <a:srgbClr val="A22B38">
                    <a:alpha val="70000"/>
                  </a:srgbClr>
                </a:solidFill>
                <a:latin typeface="Avenir Roman" panose="02000503020000020003" pitchFamily="2" charset="0"/>
              </a:rPr>
              <a:t>»</a:t>
            </a:r>
            <a:r>
              <a:rPr lang="en-US" sz="2000" dirty="0"/>
              <a:t> </a:t>
            </a:r>
            <a:r>
              <a:rPr lang="en-US" sz="2000" b="1" dirty="0">
                <a:solidFill>
                  <a:srgbClr val="21314D">
                    <a:alpha val="80000"/>
                  </a:srgbClr>
                </a:solidFill>
                <a:latin typeface="Avenir Roman" panose="02000503020000020003" pitchFamily="2" charset="0"/>
                <a:ea typeface="Lato" charset="0"/>
                <a:cs typeface="Lato" charset="0"/>
              </a:rPr>
              <a:t>Ease, order, hierarchy</a:t>
            </a:r>
          </a:p>
        </p:txBody>
      </p:sp>
      <p:sp>
        <p:nvSpPr>
          <p:cNvPr id="12" name="Rectangle 11">
            <a:extLst>
              <a:ext uri="{FF2B5EF4-FFF2-40B4-BE49-F238E27FC236}">
                <a16:creationId xmlns:a16="http://schemas.microsoft.com/office/drawing/2014/main" id="{B46F1C42-DD9C-8349-8F39-2588C83FAE05}"/>
              </a:ext>
            </a:extLst>
          </p:cNvPr>
          <p:cNvSpPr/>
          <p:nvPr/>
        </p:nvSpPr>
        <p:spPr>
          <a:xfrm>
            <a:off x="5131630" y="1084741"/>
            <a:ext cx="3670357" cy="461665"/>
          </a:xfrm>
          <a:prstGeom prst="rect">
            <a:avLst/>
          </a:prstGeom>
        </p:spPr>
        <p:txBody>
          <a:bodyPr wrap="square">
            <a:spAutoFit/>
          </a:bodyPr>
          <a:lstStyle/>
          <a:p>
            <a:r>
              <a:rPr lang="en-US" sz="2400" b="1" dirty="0">
                <a:solidFill>
                  <a:srgbClr val="21314D"/>
                </a:solidFill>
                <a:latin typeface="Avenir Roman" panose="02000503020000020003" pitchFamily="2" charset="0"/>
                <a:ea typeface="Lato" charset="0"/>
                <a:cs typeface="Lato" charset="0"/>
              </a:rPr>
              <a:t>…AND SIMPLICITY</a:t>
            </a:r>
          </a:p>
        </p:txBody>
      </p:sp>
      <p:sp>
        <p:nvSpPr>
          <p:cNvPr id="14" name="Rectangle 13">
            <a:extLst>
              <a:ext uri="{FF2B5EF4-FFF2-40B4-BE49-F238E27FC236}">
                <a16:creationId xmlns:a16="http://schemas.microsoft.com/office/drawing/2014/main" id="{2E404393-D54F-1E48-95B7-447932D1C0F6}"/>
              </a:ext>
            </a:extLst>
          </p:cNvPr>
          <p:cNvSpPr/>
          <p:nvPr/>
        </p:nvSpPr>
        <p:spPr>
          <a:xfrm>
            <a:off x="697674" y="2229796"/>
            <a:ext cx="4044446" cy="2360711"/>
          </a:xfrm>
          <a:prstGeom prst="rect">
            <a:avLst/>
          </a:prstGeom>
        </p:spPr>
        <p:txBody>
          <a:bodyPr wrap="square">
            <a:spAutoFit/>
          </a:bodyPr>
          <a:lstStyle/>
          <a:p>
            <a:pPr lvl="1" algn="r">
              <a:lnSpc>
                <a:spcPct val="150000"/>
              </a:lnSpc>
            </a:pPr>
            <a:r>
              <a:rPr lang="en-US" sz="2000" b="1" dirty="0">
                <a:solidFill>
                  <a:srgbClr val="21314D"/>
                </a:solidFill>
                <a:latin typeface="Avenir Roman" panose="02000503020000020003" pitchFamily="2" charset="0"/>
                <a:ea typeface="Lato" charset="0"/>
                <a:cs typeface="Lato" charset="0"/>
              </a:rPr>
              <a:t>Eye-catching</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p:txBody>
      </p:sp>
      <p:sp>
        <p:nvSpPr>
          <p:cNvPr id="16" name="Rectangle 15">
            <a:extLst>
              <a:ext uri="{FF2B5EF4-FFF2-40B4-BE49-F238E27FC236}">
                <a16:creationId xmlns:a16="http://schemas.microsoft.com/office/drawing/2014/main" id="{63823E42-06E2-024E-8E4B-6BF484E4CD83}"/>
              </a:ext>
            </a:extLst>
          </p:cNvPr>
          <p:cNvSpPr/>
          <p:nvPr/>
        </p:nvSpPr>
        <p:spPr>
          <a:xfrm>
            <a:off x="701402" y="2229795"/>
            <a:ext cx="4044446" cy="2360711"/>
          </a:xfrm>
          <a:prstGeom prst="rect">
            <a:avLst/>
          </a:prstGeom>
        </p:spPr>
        <p:txBody>
          <a:bodyPr wrap="square">
            <a:spAutoFit/>
          </a:bodyPr>
          <a:lstStyle/>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 </a:t>
            </a:r>
          </a:p>
        </p:txBody>
      </p:sp>
      <p:sp>
        <p:nvSpPr>
          <p:cNvPr id="23" name="Rectangle 22">
            <a:extLst>
              <a:ext uri="{FF2B5EF4-FFF2-40B4-BE49-F238E27FC236}">
                <a16:creationId xmlns:a16="http://schemas.microsoft.com/office/drawing/2014/main" id="{BDD0417B-37AE-4044-88D0-7F9544AA9474}"/>
              </a:ext>
            </a:extLst>
          </p:cNvPr>
          <p:cNvSpPr/>
          <p:nvPr/>
        </p:nvSpPr>
        <p:spPr>
          <a:xfrm>
            <a:off x="701402" y="2238223"/>
            <a:ext cx="4044446" cy="2360711"/>
          </a:xfrm>
          <a:prstGeom prst="rect">
            <a:avLst/>
          </a:prstGeom>
        </p:spPr>
        <p:txBody>
          <a:bodyPr wrap="square">
            <a:spAutoFit/>
          </a:bodyPr>
          <a:lstStyle/>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Good use of color</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p:txBody>
      </p:sp>
      <p:sp>
        <p:nvSpPr>
          <p:cNvPr id="24" name="Rectangle 23">
            <a:extLst>
              <a:ext uri="{FF2B5EF4-FFF2-40B4-BE49-F238E27FC236}">
                <a16:creationId xmlns:a16="http://schemas.microsoft.com/office/drawing/2014/main" id="{08EF4E59-8723-6A45-9E70-31172F9B1357}"/>
              </a:ext>
            </a:extLst>
          </p:cNvPr>
          <p:cNvSpPr/>
          <p:nvPr/>
        </p:nvSpPr>
        <p:spPr>
          <a:xfrm>
            <a:off x="705036" y="2221367"/>
            <a:ext cx="4044446" cy="2360711"/>
          </a:xfrm>
          <a:prstGeom prst="rect">
            <a:avLst/>
          </a:prstGeom>
        </p:spPr>
        <p:txBody>
          <a:bodyPr wrap="square">
            <a:spAutoFit/>
          </a:bodyPr>
          <a:lstStyle/>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Balanced</a:t>
            </a:r>
          </a:p>
        </p:txBody>
      </p:sp>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6029104" y="377962"/>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SCIENCE LESSON</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4" name="Picture 3">
            <a:extLst>
              <a:ext uri="{FF2B5EF4-FFF2-40B4-BE49-F238E27FC236}">
                <a16:creationId xmlns:a16="http://schemas.microsoft.com/office/drawing/2014/main" id="{A13D83B6-F877-764D-A0C6-845BD5277C21}"/>
              </a:ext>
            </a:extLst>
          </p:cNvPr>
          <p:cNvPicPr>
            <a:picLocks noChangeAspect="1"/>
          </p:cNvPicPr>
          <p:nvPr/>
        </p:nvPicPr>
        <p:blipFill>
          <a:blip r:embed="rId4">
            <a:alphaModFix amt="40000"/>
          </a:blip>
          <a:stretch>
            <a:fillRect/>
          </a:stretch>
        </p:blipFill>
        <p:spPr>
          <a:xfrm>
            <a:off x="5892857" y="331518"/>
            <a:ext cx="429247" cy="429247"/>
          </a:xfrm>
          <a:prstGeom prst="rect">
            <a:avLst/>
          </a:prstGeom>
        </p:spPr>
      </p:pic>
    </p:spTree>
    <p:extLst>
      <p:ext uri="{BB962C8B-B14F-4D97-AF65-F5344CB8AC3E}">
        <p14:creationId xmlns:p14="http://schemas.microsoft.com/office/powerpoint/2010/main" val="11323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xit" presetSubtype="0" fill="hold" nodeType="withEffect">
                                  <p:stCondLst>
                                    <p:cond delay="0"/>
                                  </p:stCondLst>
                                  <p:childTnLst>
                                    <p:animEffect transition="out" filter="dissolv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dissolve">
                                      <p:cBhvr>
                                        <p:cTn id="19" dur="500"/>
                                        <p:tgtEl>
                                          <p:spTgt spid="24"/>
                                        </p:tgtEl>
                                      </p:cBhvr>
                                    </p:animEffect>
                                  </p:childTnLst>
                                </p:cTn>
                              </p:par>
                              <p:par>
                                <p:cTn id="20" presetID="9"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4" name="TextBox 13">
            <a:extLst>
              <a:ext uri="{FF2B5EF4-FFF2-40B4-BE49-F238E27FC236}">
                <a16:creationId xmlns:a16="http://schemas.microsoft.com/office/drawing/2014/main" id="{ECB510C7-EE94-8948-8816-3FCC33CDC487}"/>
              </a:ext>
            </a:extLst>
          </p:cNvPr>
          <p:cNvSpPr txBox="1"/>
          <p:nvPr/>
        </p:nvSpPr>
        <p:spPr>
          <a:xfrm>
            <a:off x="6029104" y="377962"/>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SCIENCE LESSON</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15" name="Picture 14">
            <a:extLst>
              <a:ext uri="{FF2B5EF4-FFF2-40B4-BE49-F238E27FC236}">
                <a16:creationId xmlns:a16="http://schemas.microsoft.com/office/drawing/2014/main" id="{3F3CCDF1-8D62-5746-AF3E-29993ADA8DD9}"/>
              </a:ext>
            </a:extLst>
          </p:cNvPr>
          <p:cNvPicPr>
            <a:picLocks noChangeAspect="1"/>
          </p:cNvPicPr>
          <p:nvPr/>
        </p:nvPicPr>
        <p:blipFill>
          <a:blip r:embed="rId3">
            <a:alphaModFix amt="40000"/>
          </a:blip>
          <a:stretch>
            <a:fillRect/>
          </a:stretch>
        </p:blipFill>
        <p:spPr>
          <a:xfrm>
            <a:off x="5892857" y="331518"/>
            <a:ext cx="429247" cy="429247"/>
          </a:xfrm>
          <a:prstGeom prst="rect">
            <a:avLst/>
          </a:prstGeom>
        </p:spPr>
      </p:pic>
      <p:sp>
        <p:nvSpPr>
          <p:cNvPr id="26" name="Rectangle 25">
            <a:extLst>
              <a:ext uri="{FF2B5EF4-FFF2-40B4-BE49-F238E27FC236}">
                <a16:creationId xmlns:a16="http://schemas.microsoft.com/office/drawing/2014/main" id="{9760587B-EC4A-7145-8C83-65D5EE283953}"/>
              </a:ext>
            </a:extLst>
          </p:cNvPr>
          <p:cNvSpPr/>
          <p:nvPr/>
        </p:nvSpPr>
        <p:spPr>
          <a:xfrm>
            <a:off x="666750" y="1095833"/>
            <a:ext cx="7810500" cy="461665"/>
          </a:xfrm>
          <a:prstGeom prst="rect">
            <a:avLst/>
          </a:prstGeom>
        </p:spPr>
        <p:txBody>
          <a:bodyPr wrap="square">
            <a:spAutoFit/>
          </a:bodyPr>
          <a:lstStyle/>
          <a:p>
            <a:pPr algn="ctr"/>
            <a:r>
              <a:rPr lang="en-US" sz="2400" b="1" dirty="0">
                <a:solidFill>
                  <a:srgbClr val="21314D"/>
                </a:solidFill>
                <a:latin typeface="Avenir Roman" panose="02000503020000020003" pitchFamily="2" charset="0"/>
                <a:ea typeface="Lato" charset="0"/>
                <a:cs typeface="Lato" charset="0"/>
              </a:rPr>
              <a:t>WHO’S EVER SEEN A MENU LIKE THIS?</a:t>
            </a:r>
          </a:p>
        </p:txBody>
      </p:sp>
      <p:sp>
        <p:nvSpPr>
          <p:cNvPr id="27" name="Rectangle 26">
            <a:extLst>
              <a:ext uri="{FF2B5EF4-FFF2-40B4-BE49-F238E27FC236}">
                <a16:creationId xmlns:a16="http://schemas.microsoft.com/office/drawing/2014/main" id="{B0444956-2B0F-6D47-B078-83117AD4DC6F}"/>
              </a:ext>
            </a:extLst>
          </p:cNvPr>
          <p:cNvSpPr/>
          <p:nvPr/>
        </p:nvSpPr>
        <p:spPr>
          <a:xfrm>
            <a:off x="697674" y="1465595"/>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The science behind the design</a:t>
            </a:r>
          </a:p>
        </p:txBody>
      </p:sp>
      <p:pic>
        <p:nvPicPr>
          <p:cNvPr id="28" name="Picture 27">
            <a:extLst>
              <a:ext uri="{FF2B5EF4-FFF2-40B4-BE49-F238E27FC236}">
                <a16:creationId xmlns:a16="http://schemas.microsoft.com/office/drawing/2014/main" id="{8AF88F6C-4F28-F441-8A52-B9443B9C75A9}"/>
              </a:ext>
            </a:extLst>
          </p:cNvPr>
          <p:cNvPicPr>
            <a:picLocks noChangeAspect="1"/>
          </p:cNvPicPr>
          <p:nvPr/>
        </p:nvPicPr>
        <p:blipFill>
          <a:blip r:embed="rId4"/>
          <a:stretch>
            <a:fillRect/>
          </a:stretch>
        </p:blipFill>
        <p:spPr>
          <a:xfrm>
            <a:off x="2286000" y="2190279"/>
            <a:ext cx="4572000" cy="3657600"/>
          </a:xfrm>
          <a:prstGeom prst="rect">
            <a:avLst/>
          </a:prstGeom>
        </p:spPr>
      </p:pic>
    </p:spTree>
    <p:extLst>
      <p:ext uri="{BB962C8B-B14F-4D97-AF65-F5344CB8AC3E}">
        <p14:creationId xmlns:p14="http://schemas.microsoft.com/office/powerpoint/2010/main" val="100058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20" name="Rectangle 19">
            <a:extLst>
              <a:ext uri="{FF2B5EF4-FFF2-40B4-BE49-F238E27FC236}">
                <a16:creationId xmlns:a16="http://schemas.microsoft.com/office/drawing/2014/main" id="{A0814202-DD70-924A-A318-6A7F2B853A7B}"/>
              </a:ext>
            </a:extLst>
          </p:cNvPr>
          <p:cNvSpPr/>
          <p:nvPr/>
        </p:nvSpPr>
        <p:spPr>
          <a:xfrm>
            <a:off x="5379865" y="4975061"/>
            <a:ext cx="2555312" cy="338554"/>
          </a:xfrm>
          <a:prstGeom prst="rect">
            <a:avLst/>
          </a:prstGeom>
        </p:spPr>
        <p:txBody>
          <a:bodyPr wrap="square">
            <a:spAutoFit/>
          </a:bodyPr>
          <a:lstStyle/>
          <a:p>
            <a:pPr algn="ctr"/>
            <a:endParaRPr lang="en-US" sz="1600" dirty="0">
              <a:solidFill>
                <a:srgbClr val="21314D"/>
              </a:solidFill>
              <a:effectLst/>
              <a:latin typeface="Avenir Roman" panose="02000503020000020003" pitchFamily="2" charset="0"/>
              <a:ea typeface="Lato" charset="0"/>
              <a:cs typeface="Lato" charset="0"/>
            </a:endParaRPr>
          </a:p>
        </p:txBody>
      </p:sp>
      <p:sp>
        <p:nvSpPr>
          <p:cNvPr id="25" name="TextBox 24">
            <a:extLst>
              <a:ext uri="{FF2B5EF4-FFF2-40B4-BE49-F238E27FC236}">
                <a16:creationId xmlns:a16="http://schemas.microsoft.com/office/drawing/2014/main" id="{5FD60FE6-2EE3-D246-8CDE-545128E5A4C8}"/>
              </a:ext>
            </a:extLst>
          </p:cNvPr>
          <p:cNvSpPr txBox="1"/>
          <p:nvPr/>
        </p:nvSpPr>
        <p:spPr>
          <a:xfrm>
            <a:off x="1090107" y="1180164"/>
            <a:ext cx="7586060" cy="830997"/>
          </a:xfrm>
          <a:prstGeom prst="rect">
            <a:avLst/>
          </a:prstGeom>
          <a:noFill/>
        </p:spPr>
        <p:txBody>
          <a:bodyPr wrap="square" rtlCol="0">
            <a:spAutoFit/>
          </a:bodyPr>
          <a:lstStyle/>
          <a:p>
            <a:r>
              <a:rPr lang="en-US" sz="2400" b="1" dirty="0">
                <a:solidFill>
                  <a:srgbClr val="A22B38"/>
                </a:solidFill>
                <a:latin typeface="Avenir Roman" panose="02000503020000020003" pitchFamily="2" charset="0"/>
                <a:ea typeface="Lato" charset="0"/>
                <a:cs typeface="Lato" charset="0"/>
              </a:rPr>
              <a:t>TIP: Tools like PowerPoint or </a:t>
            </a:r>
            <a:r>
              <a:rPr lang="en-US" sz="2400" b="1" dirty="0" err="1">
                <a:solidFill>
                  <a:srgbClr val="A22B38"/>
                </a:solidFill>
                <a:latin typeface="Avenir Roman" panose="02000503020000020003" pitchFamily="2" charset="0"/>
                <a:ea typeface="Lato" charset="0"/>
                <a:cs typeface="Lato" charset="0"/>
              </a:rPr>
              <a:t>Canva</a:t>
            </a:r>
            <a:r>
              <a:rPr lang="en-US" sz="2400" b="1" dirty="0">
                <a:solidFill>
                  <a:srgbClr val="A22B38"/>
                </a:solidFill>
                <a:latin typeface="Avenir Roman" panose="02000503020000020003" pitchFamily="2" charset="0"/>
                <a:ea typeface="Lato" charset="0"/>
                <a:cs typeface="Lato" charset="0"/>
              </a:rPr>
              <a:t> are more powerful and </a:t>
            </a:r>
            <a:r>
              <a:rPr lang="en-US" sz="2400" b="1" i="1" dirty="0">
                <a:solidFill>
                  <a:srgbClr val="A22B38"/>
                </a:solidFill>
                <a:latin typeface="Avenir Roman" panose="02000503020000020003" pitchFamily="2" charset="0"/>
                <a:ea typeface="Lato" charset="0"/>
                <a:cs typeface="Lato" charset="0"/>
              </a:rPr>
              <a:t>easier to use</a:t>
            </a:r>
            <a:r>
              <a:rPr lang="en-US" sz="2400" b="1" dirty="0">
                <a:solidFill>
                  <a:srgbClr val="A22B38"/>
                </a:solidFill>
                <a:latin typeface="Avenir Roman" panose="02000503020000020003" pitchFamily="2" charset="0"/>
                <a:ea typeface="Lato" charset="0"/>
                <a:cs typeface="Lato" charset="0"/>
              </a:rPr>
              <a:t> than Word or Publisher</a:t>
            </a:r>
          </a:p>
        </p:txBody>
      </p:sp>
      <p:sp>
        <p:nvSpPr>
          <p:cNvPr id="16" name="TextBox 15">
            <a:extLst>
              <a:ext uri="{FF2B5EF4-FFF2-40B4-BE49-F238E27FC236}">
                <a16:creationId xmlns:a16="http://schemas.microsoft.com/office/drawing/2014/main" id="{07B0E5B6-188C-5F45-9D96-4E57272FA1E6}"/>
              </a:ext>
            </a:extLst>
          </p:cNvPr>
          <p:cNvSpPr txBox="1"/>
          <p:nvPr/>
        </p:nvSpPr>
        <p:spPr>
          <a:xfrm>
            <a:off x="6029104" y="377962"/>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SCIENCE LESSON</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18" name="Picture 17">
            <a:extLst>
              <a:ext uri="{FF2B5EF4-FFF2-40B4-BE49-F238E27FC236}">
                <a16:creationId xmlns:a16="http://schemas.microsoft.com/office/drawing/2014/main" id="{CC15A9F9-A628-324D-AD03-6D0B00341179}"/>
              </a:ext>
            </a:extLst>
          </p:cNvPr>
          <p:cNvPicPr>
            <a:picLocks noChangeAspect="1"/>
          </p:cNvPicPr>
          <p:nvPr/>
        </p:nvPicPr>
        <p:blipFill>
          <a:blip r:embed="rId3">
            <a:alphaModFix amt="40000"/>
          </a:blip>
          <a:stretch>
            <a:fillRect/>
          </a:stretch>
        </p:blipFill>
        <p:spPr>
          <a:xfrm>
            <a:off x="5892857" y="331518"/>
            <a:ext cx="429247" cy="429247"/>
          </a:xfrm>
          <a:prstGeom prst="rect">
            <a:avLst/>
          </a:prstGeom>
        </p:spPr>
      </p:pic>
      <p:sp>
        <p:nvSpPr>
          <p:cNvPr id="21" name="Freeform 114">
            <a:extLst>
              <a:ext uri="{FF2B5EF4-FFF2-40B4-BE49-F238E27FC236}">
                <a16:creationId xmlns:a16="http://schemas.microsoft.com/office/drawing/2014/main" id="{B047BC66-4AC9-A843-ACF4-544807AC384C}"/>
              </a:ext>
            </a:extLst>
          </p:cNvPr>
          <p:cNvSpPr>
            <a:spLocks noChangeAspect="1" noChangeArrowheads="1"/>
          </p:cNvSpPr>
          <p:nvPr/>
        </p:nvSpPr>
        <p:spPr bwMode="auto">
          <a:xfrm>
            <a:off x="697675" y="1166810"/>
            <a:ext cx="392432" cy="412613"/>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rgbClr val="A22B38"/>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pic>
        <p:nvPicPr>
          <p:cNvPr id="22" name="Picture 21">
            <a:extLst>
              <a:ext uri="{FF2B5EF4-FFF2-40B4-BE49-F238E27FC236}">
                <a16:creationId xmlns:a16="http://schemas.microsoft.com/office/drawing/2014/main" id="{48AB4ECC-50EA-8C45-AFBD-79738A8DA674}"/>
              </a:ext>
            </a:extLst>
          </p:cNvPr>
          <p:cNvPicPr>
            <a:picLocks noChangeAspect="1"/>
          </p:cNvPicPr>
          <p:nvPr/>
        </p:nvPicPr>
        <p:blipFill>
          <a:blip r:embed="rId4"/>
          <a:stretch>
            <a:fillRect/>
          </a:stretch>
        </p:blipFill>
        <p:spPr>
          <a:xfrm>
            <a:off x="1512748" y="2097548"/>
            <a:ext cx="6168478" cy="3803895"/>
          </a:xfrm>
          <a:prstGeom prst="rect">
            <a:avLst/>
          </a:prstGeom>
        </p:spPr>
      </p:pic>
    </p:spTree>
    <p:extLst>
      <p:ext uri="{BB962C8B-B14F-4D97-AF65-F5344CB8AC3E}">
        <p14:creationId xmlns:p14="http://schemas.microsoft.com/office/powerpoint/2010/main" val="3643550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C0C1C56-C536-E945-8B83-479E39EBE7FD}"/>
              </a:ext>
            </a:extLst>
          </p:cNvPr>
          <p:cNvPicPr>
            <a:picLocks noGrp="1" noChangeAspect="1"/>
          </p:cNvPicPr>
          <p:nvPr>
            <p:ph type="pic" sz="quarter" idx="10"/>
          </p:nvPr>
        </p:nvPicPr>
        <p:blipFill>
          <a:blip r:embed="rId3"/>
          <a:srcRect l="5556" r="5556"/>
          <a:stretch>
            <a:fillRect/>
          </a:stretch>
        </p:blipFill>
        <p:spPr/>
      </p:pic>
      <p:sp>
        <p:nvSpPr>
          <p:cNvPr id="18" name="Rectangle 17"/>
          <p:cNvSpPr/>
          <p:nvPr/>
        </p:nvSpPr>
        <p:spPr>
          <a:xfrm>
            <a:off x="0" y="0"/>
            <a:ext cx="9144000"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2522419" y="2580245"/>
            <a:ext cx="5245924" cy="1938992"/>
          </a:xfrm>
          <a:prstGeom prst="rect">
            <a:avLst/>
          </a:prstGeom>
          <a:noFill/>
        </p:spPr>
        <p:txBody>
          <a:bodyPr wrap="square" rtlCol="0">
            <a:spAutoFit/>
          </a:bodyPr>
          <a:lstStyle/>
          <a:p>
            <a:r>
              <a:rPr lang="en-US" sz="6000" b="1" dirty="0">
                <a:solidFill>
                  <a:schemeClr val="bg1"/>
                </a:solidFill>
                <a:latin typeface="Avenir Roman" panose="02000503020000020003" pitchFamily="2" charset="0"/>
                <a:ea typeface="Lato" charset="0"/>
                <a:cs typeface="Lato" charset="0"/>
              </a:rPr>
              <a:t>BACK TO BASICS</a:t>
            </a:r>
            <a:endParaRPr lang="en-US" sz="8800" b="1" dirty="0">
              <a:solidFill>
                <a:schemeClr val="bg1"/>
              </a:solidFill>
              <a:latin typeface="Avenir Roman" panose="02000503020000020003" pitchFamily="2" charset="0"/>
              <a:ea typeface="Lato" charset="0"/>
              <a:cs typeface="Lato" charset="0"/>
            </a:endParaRPr>
          </a:p>
        </p:txBody>
      </p:sp>
      <p:sp>
        <p:nvSpPr>
          <p:cNvPr id="2" name="Rectangle 1"/>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4" name="Rectangle 3"/>
          <p:cNvSpPr/>
          <p:nvPr/>
        </p:nvSpPr>
        <p:spPr>
          <a:xfrm>
            <a:off x="697675" y="762000"/>
            <a:ext cx="7798625" cy="984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62DF987C-934B-074F-AD09-09B01AF3803A}"/>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3" name="Freeform 170">
            <a:extLst>
              <a:ext uri="{FF2B5EF4-FFF2-40B4-BE49-F238E27FC236}">
                <a16:creationId xmlns:a16="http://schemas.microsoft.com/office/drawing/2014/main" id="{848C0F55-7CC1-4F42-B099-339EFF4AA988}"/>
              </a:ext>
            </a:extLst>
          </p:cNvPr>
          <p:cNvSpPr>
            <a:spLocks noChangeAspect="1" noChangeArrowheads="1"/>
          </p:cNvSpPr>
          <p:nvPr/>
        </p:nvSpPr>
        <p:spPr bwMode="auto">
          <a:xfrm>
            <a:off x="697675" y="2580245"/>
            <a:ext cx="1420983" cy="1645920"/>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bg1"/>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1036972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5" y="1114859"/>
            <a:ext cx="777957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BRAND CONSISTENCY</a:t>
            </a: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22" name="Rectangle 21">
            <a:extLst>
              <a:ext uri="{FF2B5EF4-FFF2-40B4-BE49-F238E27FC236}">
                <a16:creationId xmlns:a16="http://schemas.microsoft.com/office/drawing/2014/main" id="{54595763-8D71-AC4B-89F1-676EE398051B}"/>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31" name="Freeform 170">
            <a:extLst>
              <a:ext uri="{FF2B5EF4-FFF2-40B4-BE49-F238E27FC236}">
                <a16:creationId xmlns:a16="http://schemas.microsoft.com/office/drawing/2014/main" id="{840C9285-0313-6F47-B17C-C48AB688C2E8}"/>
              </a:ext>
            </a:extLst>
          </p:cNvPr>
          <p:cNvSpPr>
            <a:spLocks noChangeAspect="1" noChangeArrowheads="1"/>
          </p:cNvSpPr>
          <p:nvPr/>
        </p:nvSpPr>
        <p:spPr bwMode="auto">
          <a:xfrm>
            <a:off x="6099680" y="423493"/>
            <a:ext cx="267815" cy="274320"/>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solidFill>
                <a:srgbClr val="21314D"/>
              </a:solidFill>
              <a:latin typeface="Lato Regular" charset="0"/>
              <a:ea typeface="+mn-ea"/>
            </a:endParaRPr>
          </a:p>
        </p:txBody>
      </p:sp>
      <p:sp>
        <p:nvSpPr>
          <p:cNvPr id="14" name="TextBox 13">
            <a:extLst>
              <a:ext uri="{FF2B5EF4-FFF2-40B4-BE49-F238E27FC236}">
                <a16:creationId xmlns:a16="http://schemas.microsoft.com/office/drawing/2014/main" id="{95152B9E-E880-DD4E-9B8A-7FEB32DE28B0}"/>
              </a:ext>
            </a:extLst>
          </p:cNvPr>
          <p:cNvSpPr txBox="1"/>
          <p:nvPr/>
        </p:nvSpPr>
        <p:spPr>
          <a:xfrm>
            <a:off x="6307667" y="396123"/>
            <a:ext cx="2278621"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BACK TO BASICS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2" name="Freeform 114">
            <a:extLst>
              <a:ext uri="{FF2B5EF4-FFF2-40B4-BE49-F238E27FC236}">
                <a16:creationId xmlns:a16="http://schemas.microsoft.com/office/drawing/2014/main" id="{A49D41F9-5ADB-E14C-82BD-2EACF9B88F39}"/>
              </a:ext>
            </a:extLst>
          </p:cNvPr>
          <p:cNvSpPr>
            <a:spLocks noChangeArrowheads="1"/>
          </p:cNvSpPr>
          <p:nvPr/>
        </p:nvSpPr>
        <p:spPr bwMode="auto">
          <a:xfrm>
            <a:off x="727850" y="4850591"/>
            <a:ext cx="378983" cy="398473"/>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chemeClr val="accent2"/>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3" name="TextBox 12">
            <a:extLst>
              <a:ext uri="{FF2B5EF4-FFF2-40B4-BE49-F238E27FC236}">
                <a16:creationId xmlns:a16="http://schemas.microsoft.com/office/drawing/2014/main" id="{29F9BFC0-8D8D-E74A-B2F7-49782E6956D3}"/>
              </a:ext>
            </a:extLst>
          </p:cNvPr>
          <p:cNvSpPr txBox="1"/>
          <p:nvPr/>
        </p:nvSpPr>
        <p:spPr>
          <a:xfrm>
            <a:off x="1114322" y="4880550"/>
            <a:ext cx="3080307" cy="307777"/>
          </a:xfrm>
          <a:prstGeom prst="rect">
            <a:avLst/>
          </a:prstGeom>
          <a:noFill/>
        </p:spPr>
        <p:txBody>
          <a:bodyPr wrap="square" rtlCol="0">
            <a:spAutoFit/>
          </a:bodyPr>
          <a:lstStyle/>
          <a:p>
            <a:r>
              <a:rPr lang="en-US" sz="1400" b="1" dirty="0">
                <a:solidFill>
                  <a:srgbClr val="21314D"/>
                </a:solidFill>
                <a:latin typeface="Avenir Roman" panose="02000503020000020003" pitchFamily="2" charset="0"/>
                <a:ea typeface="Lato" charset="0"/>
                <a:cs typeface="Lato" charset="0"/>
              </a:rPr>
              <a:t>RESOURCE: Style Guide Template </a:t>
            </a:r>
            <a:endParaRPr lang="en-US" sz="2400" b="1" dirty="0">
              <a:solidFill>
                <a:srgbClr val="21314D"/>
              </a:solidFill>
              <a:latin typeface="Avenir Roman" panose="02000503020000020003" pitchFamily="2" charset="0"/>
              <a:ea typeface="Lato" charset="0"/>
              <a:cs typeface="Lato" charset="0"/>
            </a:endParaRPr>
          </a:p>
        </p:txBody>
      </p:sp>
      <p:sp>
        <p:nvSpPr>
          <p:cNvPr id="16" name="TextBox 15">
            <a:extLst>
              <a:ext uri="{FF2B5EF4-FFF2-40B4-BE49-F238E27FC236}">
                <a16:creationId xmlns:a16="http://schemas.microsoft.com/office/drawing/2014/main" id="{6854EED8-37D4-B94D-A33A-7F86AD628B91}"/>
              </a:ext>
            </a:extLst>
          </p:cNvPr>
          <p:cNvSpPr txBox="1"/>
          <p:nvPr/>
        </p:nvSpPr>
        <p:spPr>
          <a:xfrm>
            <a:off x="5179359" y="2150554"/>
            <a:ext cx="3553573" cy="26457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Why be consistent?</a:t>
            </a:r>
          </a:p>
          <a:p>
            <a:pPr marL="742950" lvl="1"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Humans crave it</a:t>
            </a:r>
          </a:p>
          <a:p>
            <a:pPr marL="742950" lvl="1"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Strong brand voice </a:t>
            </a:r>
            <a:r>
              <a:rPr lang="en-US" sz="1600" b="1" dirty="0">
                <a:solidFill>
                  <a:srgbClr val="21314D"/>
                </a:solidFill>
                <a:latin typeface="Avenir Roman" panose="02000503020000020003" pitchFamily="2" charset="0"/>
              </a:rPr>
              <a:t>» more effective marketing in the future</a:t>
            </a:r>
          </a:p>
          <a:p>
            <a:pPr marL="285750" indent="-285750">
              <a:lnSpc>
                <a:spcPct val="150000"/>
              </a:lnSpc>
              <a:buFont typeface="Arial" panose="020B0604020202020204" pitchFamily="34" charset="0"/>
              <a:buChar char="•"/>
            </a:pPr>
            <a:r>
              <a:rPr lang="en-US" sz="1600" b="1" dirty="0">
                <a:solidFill>
                  <a:srgbClr val="A22B38"/>
                </a:solidFill>
                <a:latin typeface="Avenir Roman" panose="02000503020000020003" pitchFamily="2" charset="0"/>
                <a:ea typeface="Lato" charset="0"/>
                <a:cs typeface="Lato" charset="0"/>
              </a:rPr>
              <a:t>How do you do it?</a:t>
            </a:r>
          </a:p>
          <a:p>
            <a:pPr marL="285750" indent="-285750">
              <a:lnSpc>
                <a:spcPct val="150000"/>
              </a:lnSpc>
              <a:buFont typeface="Arial" panose="020B0604020202020204" pitchFamily="34" charset="0"/>
              <a:buChar char="•"/>
            </a:pPr>
            <a:endParaRPr lang="en-US" sz="1600" b="1" dirty="0">
              <a:solidFill>
                <a:srgbClr val="21314D"/>
              </a:solidFill>
              <a:latin typeface="Avenir Roman" panose="02000503020000020003" pitchFamily="2" charset="0"/>
              <a:ea typeface="Lato" charset="0"/>
              <a:cs typeface="Lato" charset="0"/>
            </a:endParaRPr>
          </a:p>
        </p:txBody>
      </p:sp>
      <p:sp>
        <p:nvSpPr>
          <p:cNvPr id="18" name="Rectangle 17">
            <a:extLst>
              <a:ext uri="{FF2B5EF4-FFF2-40B4-BE49-F238E27FC236}">
                <a16:creationId xmlns:a16="http://schemas.microsoft.com/office/drawing/2014/main" id="{68638ADB-3808-0249-BBF7-57C3C6F8DD27}"/>
              </a:ext>
            </a:extLst>
          </p:cNvPr>
          <p:cNvSpPr/>
          <p:nvPr/>
        </p:nvSpPr>
        <p:spPr>
          <a:xfrm>
            <a:off x="608955" y="1479478"/>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Your organization’s visual signature</a:t>
            </a:r>
          </a:p>
        </p:txBody>
      </p:sp>
      <p:pic>
        <p:nvPicPr>
          <p:cNvPr id="20" name="Picture 19">
            <a:extLst>
              <a:ext uri="{FF2B5EF4-FFF2-40B4-BE49-F238E27FC236}">
                <a16:creationId xmlns:a16="http://schemas.microsoft.com/office/drawing/2014/main" id="{A7015B4B-57E0-0842-AF03-7F5BCEE44485}"/>
              </a:ext>
            </a:extLst>
          </p:cNvPr>
          <p:cNvPicPr>
            <a:picLocks noChangeAspect="1"/>
          </p:cNvPicPr>
          <p:nvPr/>
        </p:nvPicPr>
        <p:blipFill>
          <a:blip r:embed="rId3"/>
          <a:stretch>
            <a:fillRect/>
          </a:stretch>
        </p:blipFill>
        <p:spPr>
          <a:xfrm>
            <a:off x="647465" y="2109892"/>
            <a:ext cx="3466779" cy="2600085"/>
          </a:xfrm>
          <a:prstGeom prst="rect">
            <a:avLst/>
          </a:prstGeom>
        </p:spPr>
      </p:pic>
    </p:spTree>
    <p:extLst>
      <p:ext uri="{BB962C8B-B14F-4D97-AF65-F5344CB8AC3E}">
        <p14:creationId xmlns:p14="http://schemas.microsoft.com/office/powerpoint/2010/main" val="3364997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97675" y="1114859"/>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BRAND CONSISTENCY</a:t>
            </a: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22" name="Rectangle 21">
            <a:extLst>
              <a:ext uri="{FF2B5EF4-FFF2-40B4-BE49-F238E27FC236}">
                <a16:creationId xmlns:a16="http://schemas.microsoft.com/office/drawing/2014/main" id="{54595763-8D71-AC4B-89F1-676EE398051B}"/>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31" name="Freeform 170">
            <a:extLst>
              <a:ext uri="{FF2B5EF4-FFF2-40B4-BE49-F238E27FC236}">
                <a16:creationId xmlns:a16="http://schemas.microsoft.com/office/drawing/2014/main" id="{840C9285-0313-6F47-B17C-C48AB688C2E8}"/>
              </a:ext>
            </a:extLst>
          </p:cNvPr>
          <p:cNvSpPr>
            <a:spLocks noChangeAspect="1" noChangeArrowheads="1"/>
          </p:cNvSpPr>
          <p:nvPr/>
        </p:nvSpPr>
        <p:spPr bwMode="auto">
          <a:xfrm>
            <a:off x="6099680" y="423493"/>
            <a:ext cx="267815" cy="274320"/>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solidFill>
                <a:srgbClr val="21314D"/>
              </a:solidFill>
              <a:latin typeface="Lato Regular" charset="0"/>
              <a:ea typeface="+mn-ea"/>
            </a:endParaRPr>
          </a:p>
        </p:txBody>
      </p:sp>
      <p:sp>
        <p:nvSpPr>
          <p:cNvPr id="14" name="TextBox 13">
            <a:extLst>
              <a:ext uri="{FF2B5EF4-FFF2-40B4-BE49-F238E27FC236}">
                <a16:creationId xmlns:a16="http://schemas.microsoft.com/office/drawing/2014/main" id="{95152B9E-E880-DD4E-9B8A-7FEB32DE28B0}"/>
              </a:ext>
            </a:extLst>
          </p:cNvPr>
          <p:cNvSpPr txBox="1"/>
          <p:nvPr/>
        </p:nvSpPr>
        <p:spPr>
          <a:xfrm>
            <a:off x="6307667" y="396123"/>
            <a:ext cx="2278621"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BACK TO BASICS</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2" name="Picture 1">
            <a:extLst>
              <a:ext uri="{FF2B5EF4-FFF2-40B4-BE49-F238E27FC236}">
                <a16:creationId xmlns:a16="http://schemas.microsoft.com/office/drawing/2014/main" id="{01E5CC7B-8F68-9843-8FA8-F69B9567F00D}"/>
              </a:ext>
            </a:extLst>
          </p:cNvPr>
          <p:cNvPicPr>
            <a:picLocks noChangeAspect="1"/>
          </p:cNvPicPr>
          <p:nvPr/>
        </p:nvPicPr>
        <p:blipFill>
          <a:blip r:embed="rId3"/>
          <a:stretch>
            <a:fillRect/>
          </a:stretch>
        </p:blipFill>
        <p:spPr>
          <a:xfrm>
            <a:off x="1670907" y="1864628"/>
            <a:ext cx="5852160" cy="3302165"/>
          </a:xfrm>
          <a:prstGeom prst="rect">
            <a:avLst/>
          </a:prstGeom>
        </p:spPr>
      </p:pic>
    </p:spTree>
    <p:extLst>
      <p:ext uri="{BB962C8B-B14F-4D97-AF65-F5344CB8AC3E}">
        <p14:creationId xmlns:p14="http://schemas.microsoft.com/office/powerpoint/2010/main" val="3860754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5" y="1114859"/>
            <a:ext cx="777957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BRAND CONSISTENCY</a:t>
            </a: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22" name="Rectangle 21">
            <a:extLst>
              <a:ext uri="{FF2B5EF4-FFF2-40B4-BE49-F238E27FC236}">
                <a16:creationId xmlns:a16="http://schemas.microsoft.com/office/drawing/2014/main" id="{54595763-8D71-AC4B-89F1-676EE398051B}"/>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31" name="Freeform 170">
            <a:extLst>
              <a:ext uri="{FF2B5EF4-FFF2-40B4-BE49-F238E27FC236}">
                <a16:creationId xmlns:a16="http://schemas.microsoft.com/office/drawing/2014/main" id="{840C9285-0313-6F47-B17C-C48AB688C2E8}"/>
              </a:ext>
            </a:extLst>
          </p:cNvPr>
          <p:cNvSpPr>
            <a:spLocks noChangeAspect="1" noChangeArrowheads="1"/>
          </p:cNvSpPr>
          <p:nvPr/>
        </p:nvSpPr>
        <p:spPr bwMode="auto">
          <a:xfrm>
            <a:off x="6099680" y="423493"/>
            <a:ext cx="267815" cy="274320"/>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solidFill>
                <a:srgbClr val="21314D"/>
              </a:solidFill>
              <a:latin typeface="Lato Regular" charset="0"/>
              <a:ea typeface="+mn-ea"/>
            </a:endParaRPr>
          </a:p>
        </p:txBody>
      </p:sp>
      <p:sp>
        <p:nvSpPr>
          <p:cNvPr id="14" name="TextBox 13">
            <a:extLst>
              <a:ext uri="{FF2B5EF4-FFF2-40B4-BE49-F238E27FC236}">
                <a16:creationId xmlns:a16="http://schemas.microsoft.com/office/drawing/2014/main" id="{95152B9E-E880-DD4E-9B8A-7FEB32DE28B0}"/>
              </a:ext>
            </a:extLst>
          </p:cNvPr>
          <p:cNvSpPr txBox="1"/>
          <p:nvPr/>
        </p:nvSpPr>
        <p:spPr>
          <a:xfrm>
            <a:off x="6307667" y="396123"/>
            <a:ext cx="2278621"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BACK TO BASICS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2" name="Freeform 114">
            <a:extLst>
              <a:ext uri="{FF2B5EF4-FFF2-40B4-BE49-F238E27FC236}">
                <a16:creationId xmlns:a16="http://schemas.microsoft.com/office/drawing/2014/main" id="{A49D41F9-5ADB-E14C-82BD-2EACF9B88F39}"/>
              </a:ext>
            </a:extLst>
          </p:cNvPr>
          <p:cNvSpPr>
            <a:spLocks noChangeArrowheads="1"/>
          </p:cNvSpPr>
          <p:nvPr/>
        </p:nvSpPr>
        <p:spPr bwMode="auto">
          <a:xfrm>
            <a:off x="727850" y="4850591"/>
            <a:ext cx="378983" cy="398473"/>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chemeClr val="accent2"/>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3" name="TextBox 12">
            <a:extLst>
              <a:ext uri="{FF2B5EF4-FFF2-40B4-BE49-F238E27FC236}">
                <a16:creationId xmlns:a16="http://schemas.microsoft.com/office/drawing/2014/main" id="{29F9BFC0-8D8D-E74A-B2F7-49782E6956D3}"/>
              </a:ext>
            </a:extLst>
          </p:cNvPr>
          <p:cNvSpPr txBox="1"/>
          <p:nvPr/>
        </p:nvSpPr>
        <p:spPr>
          <a:xfrm>
            <a:off x="1114322" y="4880550"/>
            <a:ext cx="3080307" cy="307777"/>
          </a:xfrm>
          <a:prstGeom prst="rect">
            <a:avLst/>
          </a:prstGeom>
          <a:noFill/>
        </p:spPr>
        <p:txBody>
          <a:bodyPr wrap="square" rtlCol="0">
            <a:spAutoFit/>
          </a:bodyPr>
          <a:lstStyle/>
          <a:p>
            <a:r>
              <a:rPr lang="en-US" sz="1400" b="1" dirty="0">
                <a:solidFill>
                  <a:srgbClr val="21314D"/>
                </a:solidFill>
                <a:latin typeface="Avenir Roman" panose="02000503020000020003" pitchFamily="2" charset="0"/>
                <a:ea typeface="Lato" charset="0"/>
                <a:cs typeface="Lato" charset="0"/>
              </a:rPr>
              <a:t>RESOURCE: Style Guide Template </a:t>
            </a:r>
            <a:endParaRPr lang="en-US" sz="2400" b="1" dirty="0">
              <a:solidFill>
                <a:srgbClr val="21314D"/>
              </a:solidFill>
              <a:latin typeface="Avenir Roman" panose="02000503020000020003" pitchFamily="2" charset="0"/>
              <a:ea typeface="Lato" charset="0"/>
              <a:cs typeface="Lato" charset="0"/>
            </a:endParaRPr>
          </a:p>
        </p:txBody>
      </p:sp>
      <p:sp>
        <p:nvSpPr>
          <p:cNvPr id="18" name="Rectangle 17">
            <a:extLst>
              <a:ext uri="{FF2B5EF4-FFF2-40B4-BE49-F238E27FC236}">
                <a16:creationId xmlns:a16="http://schemas.microsoft.com/office/drawing/2014/main" id="{68638ADB-3808-0249-BBF7-57C3C6F8DD27}"/>
              </a:ext>
            </a:extLst>
          </p:cNvPr>
          <p:cNvSpPr/>
          <p:nvPr/>
        </p:nvSpPr>
        <p:spPr>
          <a:xfrm>
            <a:off x="608955" y="1479478"/>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Your organization’s visual signature</a:t>
            </a:r>
          </a:p>
        </p:txBody>
      </p:sp>
      <p:pic>
        <p:nvPicPr>
          <p:cNvPr id="20" name="Picture 19">
            <a:extLst>
              <a:ext uri="{FF2B5EF4-FFF2-40B4-BE49-F238E27FC236}">
                <a16:creationId xmlns:a16="http://schemas.microsoft.com/office/drawing/2014/main" id="{A7015B4B-57E0-0842-AF03-7F5BCEE44485}"/>
              </a:ext>
            </a:extLst>
          </p:cNvPr>
          <p:cNvPicPr>
            <a:picLocks noChangeAspect="1"/>
          </p:cNvPicPr>
          <p:nvPr/>
        </p:nvPicPr>
        <p:blipFill>
          <a:blip r:embed="rId3"/>
          <a:stretch>
            <a:fillRect/>
          </a:stretch>
        </p:blipFill>
        <p:spPr>
          <a:xfrm>
            <a:off x="647465" y="2109892"/>
            <a:ext cx="3466779" cy="2600085"/>
          </a:xfrm>
          <a:prstGeom prst="rect">
            <a:avLst/>
          </a:prstGeom>
        </p:spPr>
      </p:pic>
      <p:sp>
        <p:nvSpPr>
          <p:cNvPr id="15" name="TextBox 14">
            <a:extLst>
              <a:ext uri="{FF2B5EF4-FFF2-40B4-BE49-F238E27FC236}">
                <a16:creationId xmlns:a16="http://schemas.microsoft.com/office/drawing/2014/main" id="{EA0D6B46-D2C6-6C40-9D50-62D6075F0B82}"/>
              </a:ext>
            </a:extLst>
          </p:cNvPr>
          <p:cNvSpPr txBox="1"/>
          <p:nvPr/>
        </p:nvSpPr>
        <p:spPr>
          <a:xfrm>
            <a:off x="5032715" y="2069156"/>
            <a:ext cx="3553573" cy="26457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What goes in here?</a:t>
            </a:r>
          </a:p>
          <a:p>
            <a:pPr marL="742950" lvl="1"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Brand colors</a:t>
            </a:r>
          </a:p>
          <a:p>
            <a:pPr marL="742950" lvl="1"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Fonts</a:t>
            </a:r>
          </a:p>
          <a:p>
            <a:pPr marL="742950" lvl="1"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Logo usage</a:t>
            </a:r>
          </a:p>
          <a:p>
            <a:pPr marL="742950" lvl="1"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Tone of voice</a:t>
            </a:r>
          </a:p>
          <a:p>
            <a:pPr marL="742950" lvl="1"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Mission/vision</a:t>
            </a:r>
          </a:p>
          <a:p>
            <a:pPr marL="742950" lvl="1"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Consistent language</a:t>
            </a:r>
          </a:p>
        </p:txBody>
      </p:sp>
    </p:spTree>
    <p:extLst>
      <p:ext uri="{BB962C8B-B14F-4D97-AF65-F5344CB8AC3E}">
        <p14:creationId xmlns:p14="http://schemas.microsoft.com/office/powerpoint/2010/main" val="3495160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8955" y="1114859"/>
            <a:ext cx="788734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IMAGES</a:t>
            </a: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31" name="Freeform 170">
            <a:extLst>
              <a:ext uri="{FF2B5EF4-FFF2-40B4-BE49-F238E27FC236}">
                <a16:creationId xmlns:a16="http://schemas.microsoft.com/office/drawing/2014/main" id="{840C9285-0313-6F47-B17C-C48AB688C2E8}"/>
              </a:ext>
            </a:extLst>
          </p:cNvPr>
          <p:cNvSpPr>
            <a:spLocks noChangeAspect="1" noChangeArrowheads="1"/>
          </p:cNvSpPr>
          <p:nvPr/>
        </p:nvSpPr>
        <p:spPr bwMode="auto">
          <a:xfrm>
            <a:off x="6099680" y="423493"/>
            <a:ext cx="267815" cy="274320"/>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solidFill>
                <a:srgbClr val="21314D"/>
              </a:solidFill>
              <a:latin typeface="Lato Regular" charset="0"/>
              <a:ea typeface="+mn-ea"/>
            </a:endParaRPr>
          </a:p>
        </p:txBody>
      </p:sp>
      <p:sp>
        <p:nvSpPr>
          <p:cNvPr id="14" name="TextBox 13">
            <a:extLst>
              <a:ext uri="{FF2B5EF4-FFF2-40B4-BE49-F238E27FC236}">
                <a16:creationId xmlns:a16="http://schemas.microsoft.com/office/drawing/2014/main" id="{95152B9E-E880-DD4E-9B8A-7FEB32DE28B0}"/>
              </a:ext>
            </a:extLst>
          </p:cNvPr>
          <p:cNvSpPr txBox="1"/>
          <p:nvPr/>
        </p:nvSpPr>
        <p:spPr>
          <a:xfrm>
            <a:off x="6307667" y="396123"/>
            <a:ext cx="2278621"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BACK TO BASICS</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3" name="Picture 2">
            <a:extLst>
              <a:ext uri="{FF2B5EF4-FFF2-40B4-BE49-F238E27FC236}">
                <a16:creationId xmlns:a16="http://schemas.microsoft.com/office/drawing/2014/main" id="{C53B3A55-4B18-5446-A875-04DEA2CE5432}"/>
              </a:ext>
            </a:extLst>
          </p:cNvPr>
          <p:cNvPicPr>
            <a:picLocks noChangeAspect="1"/>
          </p:cNvPicPr>
          <p:nvPr/>
        </p:nvPicPr>
        <p:blipFill>
          <a:blip r:embed="rId3"/>
          <a:stretch>
            <a:fillRect/>
          </a:stretch>
        </p:blipFill>
        <p:spPr>
          <a:xfrm>
            <a:off x="-159026" y="-101599"/>
            <a:ext cx="9488555" cy="6325703"/>
          </a:xfrm>
          <a:prstGeom prst="rect">
            <a:avLst/>
          </a:prstGeom>
        </p:spPr>
      </p:pic>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22" name="Rectangle 21">
            <a:extLst>
              <a:ext uri="{FF2B5EF4-FFF2-40B4-BE49-F238E27FC236}">
                <a16:creationId xmlns:a16="http://schemas.microsoft.com/office/drawing/2014/main" id="{54595763-8D71-AC4B-89F1-676EE398051B}"/>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12" name="Picture 11">
            <a:extLst>
              <a:ext uri="{FF2B5EF4-FFF2-40B4-BE49-F238E27FC236}">
                <a16:creationId xmlns:a16="http://schemas.microsoft.com/office/drawing/2014/main" id="{48A93B2B-C22F-FA4F-95DB-DA9C9FAD91AD}"/>
              </a:ext>
            </a:extLst>
          </p:cNvPr>
          <p:cNvPicPr>
            <a:picLocks noChangeAspect="1"/>
          </p:cNvPicPr>
          <p:nvPr/>
        </p:nvPicPr>
        <p:blipFill>
          <a:blip r:embed="rId4"/>
          <a:stretch>
            <a:fillRect/>
          </a:stretch>
        </p:blipFill>
        <p:spPr>
          <a:xfrm>
            <a:off x="2529701" y="2271514"/>
            <a:ext cx="4045851" cy="1498464"/>
          </a:xfrm>
          <a:prstGeom prst="rect">
            <a:avLst/>
          </a:prstGeom>
        </p:spPr>
      </p:pic>
      <p:pic>
        <p:nvPicPr>
          <p:cNvPr id="13" name="Picture 12">
            <a:extLst>
              <a:ext uri="{FF2B5EF4-FFF2-40B4-BE49-F238E27FC236}">
                <a16:creationId xmlns:a16="http://schemas.microsoft.com/office/drawing/2014/main" id="{1A3FC6D3-243D-A341-903D-2EF58700062B}"/>
              </a:ext>
            </a:extLst>
          </p:cNvPr>
          <p:cNvPicPr>
            <a:picLocks noChangeAspect="1"/>
          </p:cNvPicPr>
          <p:nvPr/>
        </p:nvPicPr>
        <p:blipFill>
          <a:blip r:embed="rId5"/>
          <a:stretch>
            <a:fillRect/>
          </a:stretch>
        </p:blipFill>
        <p:spPr>
          <a:xfrm>
            <a:off x="2626906" y="4119126"/>
            <a:ext cx="3851440" cy="1685005"/>
          </a:xfrm>
          <a:prstGeom prst="rect">
            <a:avLst/>
          </a:prstGeom>
        </p:spPr>
      </p:pic>
      <p:sp>
        <p:nvSpPr>
          <p:cNvPr id="11" name="Rectangle 10">
            <a:extLst>
              <a:ext uri="{FF2B5EF4-FFF2-40B4-BE49-F238E27FC236}">
                <a16:creationId xmlns:a16="http://schemas.microsoft.com/office/drawing/2014/main" id="{EE3B44E6-755B-9D40-AA1A-E12598C0EF90}"/>
              </a:ext>
            </a:extLst>
          </p:cNvPr>
          <p:cNvSpPr/>
          <p:nvPr/>
        </p:nvSpPr>
        <p:spPr>
          <a:xfrm>
            <a:off x="697674" y="1465595"/>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Images are made up of tiny dots called </a:t>
            </a:r>
            <a:r>
              <a:rPr lang="en-US" sz="2000" b="1" dirty="0">
                <a:solidFill>
                  <a:srgbClr val="A22B38">
                    <a:alpha val="80000"/>
                  </a:srgbClr>
                </a:solidFill>
                <a:latin typeface="Avenir Roman" panose="02000503020000020003" pitchFamily="2" charset="0"/>
                <a:ea typeface="Lato" charset="0"/>
                <a:cs typeface="Lato" charset="0"/>
              </a:rPr>
              <a:t>pixels</a:t>
            </a:r>
          </a:p>
        </p:txBody>
      </p:sp>
    </p:spTree>
    <p:extLst>
      <p:ext uri="{BB962C8B-B14F-4D97-AF65-F5344CB8AC3E}">
        <p14:creationId xmlns:p14="http://schemas.microsoft.com/office/powerpoint/2010/main" val="257683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8955" y="1114859"/>
            <a:ext cx="788734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IMAGES</a:t>
            </a: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31" name="Freeform 170">
            <a:extLst>
              <a:ext uri="{FF2B5EF4-FFF2-40B4-BE49-F238E27FC236}">
                <a16:creationId xmlns:a16="http://schemas.microsoft.com/office/drawing/2014/main" id="{840C9285-0313-6F47-B17C-C48AB688C2E8}"/>
              </a:ext>
            </a:extLst>
          </p:cNvPr>
          <p:cNvSpPr>
            <a:spLocks noChangeAspect="1" noChangeArrowheads="1"/>
          </p:cNvSpPr>
          <p:nvPr/>
        </p:nvSpPr>
        <p:spPr bwMode="auto">
          <a:xfrm>
            <a:off x="6099680" y="423493"/>
            <a:ext cx="267815" cy="274320"/>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solidFill>
                <a:srgbClr val="21314D"/>
              </a:solidFill>
              <a:latin typeface="Lato Regular" charset="0"/>
              <a:ea typeface="+mn-ea"/>
            </a:endParaRPr>
          </a:p>
        </p:txBody>
      </p:sp>
      <p:sp>
        <p:nvSpPr>
          <p:cNvPr id="14" name="TextBox 13">
            <a:extLst>
              <a:ext uri="{FF2B5EF4-FFF2-40B4-BE49-F238E27FC236}">
                <a16:creationId xmlns:a16="http://schemas.microsoft.com/office/drawing/2014/main" id="{95152B9E-E880-DD4E-9B8A-7FEB32DE28B0}"/>
              </a:ext>
            </a:extLst>
          </p:cNvPr>
          <p:cNvSpPr txBox="1"/>
          <p:nvPr/>
        </p:nvSpPr>
        <p:spPr>
          <a:xfrm>
            <a:off x="6307667" y="396123"/>
            <a:ext cx="2278621"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BACK TO BASICS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22" name="Rectangle 21">
            <a:extLst>
              <a:ext uri="{FF2B5EF4-FFF2-40B4-BE49-F238E27FC236}">
                <a16:creationId xmlns:a16="http://schemas.microsoft.com/office/drawing/2014/main" id="{54595763-8D71-AC4B-89F1-676EE398051B}"/>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12" name="Picture 11">
            <a:extLst>
              <a:ext uri="{FF2B5EF4-FFF2-40B4-BE49-F238E27FC236}">
                <a16:creationId xmlns:a16="http://schemas.microsoft.com/office/drawing/2014/main" id="{48A93B2B-C22F-FA4F-95DB-DA9C9FAD91AD}"/>
              </a:ext>
            </a:extLst>
          </p:cNvPr>
          <p:cNvPicPr>
            <a:picLocks noChangeAspect="1"/>
          </p:cNvPicPr>
          <p:nvPr/>
        </p:nvPicPr>
        <p:blipFill>
          <a:blip r:embed="rId3"/>
          <a:stretch>
            <a:fillRect/>
          </a:stretch>
        </p:blipFill>
        <p:spPr>
          <a:xfrm>
            <a:off x="2529701" y="2271514"/>
            <a:ext cx="4045851" cy="1498464"/>
          </a:xfrm>
          <a:prstGeom prst="rect">
            <a:avLst/>
          </a:prstGeom>
        </p:spPr>
      </p:pic>
      <p:pic>
        <p:nvPicPr>
          <p:cNvPr id="13" name="Picture 12">
            <a:extLst>
              <a:ext uri="{FF2B5EF4-FFF2-40B4-BE49-F238E27FC236}">
                <a16:creationId xmlns:a16="http://schemas.microsoft.com/office/drawing/2014/main" id="{1A3FC6D3-243D-A341-903D-2EF58700062B}"/>
              </a:ext>
            </a:extLst>
          </p:cNvPr>
          <p:cNvPicPr>
            <a:picLocks noChangeAspect="1"/>
          </p:cNvPicPr>
          <p:nvPr/>
        </p:nvPicPr>
        <p:blipFill>
          <a:blip r:embed="rId4"/>
          <a:stretch>
            <a:fillRect/>
          </a:stretch>
        </p:blipFill>
        <p:spPr>
          <a:xfrm>
            <a:off x="2626906" y="4119126"/>
            <a:ext cx="3851440" cy="1685005"/>
          </a:xfrm>
          <a:prstGeom prst="rect">
            <a:avLst/>
          </a:prstGeom>
        </p:spPr>
      </p:pic>
      <p:sp>
        <p:nvSpPr>
          <p:cNvPr id="11" name="Rectangle 10">
            <a:extLst>
              <a:ext uri="{FF2B5EF4-FFF2-40B4-BE49-F238E27FC236}">
                <a16:creationId xmlns:a16="http://schemas.microsoft.com/office/drawing/2014/main" id="{EE3B44E6-755B-9D40-AA1A-E12598C0EF90}"/>
              </a:ext>
            </a:extLst>
          </p:cNvPr>
          <p:cNvSpPr/>
          <p:nvPr/>
        </p:nvSpPr>
        <p:spPr>
          <a:xfrm>
            <a:off x="697674" y="1465595"/>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Images are made up of tiny dots called </a:t>
            </a:r>
            <a:r>
              <a:rPr lang="en-US" sz="2000" b="1" dirty="0">
                <a:solidFill>
                  <a:srgbClr val="A22B38">
                    <a:alpha val="80000"/>
                  </a:srgbClr>
                </a:solidFill>
                <a:latin typeface="Avenir Roman" panose="02000503020000020003" pitchFamily="2" charset="0"/>
                <a:ea typeface="Lato" charset="0"/>
                <a:cs typeface="Lato" charset="0"/>
              </a:rPr>
              <a:t>pixels</a:t>
            </a:r>
          </a:p>
        </p:txBody>
      </p:sp>
    </p:spTree>
    <p:extLst>
      <p:ext uri="{BB962C8B-B14F-4D97-AF65-F5344CB8AC3E}">
        <p14:creationId xmlns:p14="http://schemas.microsoft.com/office/powerpoint/2010/main" val="92322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5" y="1114859"/>
            <a:ext cx="788734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IMAGES</a:t>
            </a: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2B38"/>
              </a:solidFill>
              <a:latin typeface="Avenir Roman" panose="02000503020000020003" pitchFamily="2" charset="0"/>
            </a:endParaRPr>
          </a:p>
        </p:txBody>
      </p:sp>
      <p:sp>
        <p:nvSpPr>
          <p:cNvPr id="22" name="Rectangle 21">
            <a:extLst>
              <a:ext uri="{FF2B5EF4-FFF2-40B4-BE49-F238E27FC236}">
                <a16:creationId xmlns:a16="http://schemas.microsoft.com/office/drawing/2014/main" id="{54595763-8D71-AC4B-89F1-676EE398051B}"/>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31" name="Freeform 170">
            <a:extLst>
              <a:ext uri="{FF2B5EF4-FFF2-40B4-BE49-F238E27FC236}">
                <a16:creationId xmlns:a16="http://schemas.microsoft.com/office/drawing/2014/main" id="{840C9285-0313-6F47-B17C-C48AB688C2E8}"/>
              </a:ext>
            </a:extLst>
          </p:cNvPr>
          <p:cNvSpPr>
            <a:spLocks noChangeAspect="1" noChangeArrowheads="1"/>
          </p:cNvSpPr>
          <p:nvPr/>
        </p:nvSpPr>
        <p:spPr bwMode="auto">
          <a:xfrm>
            <a:off x="6099680" y="423493"/>
            <a:ext cx="267815" cy="274320"/>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solidFill>
                <a:srgbClr val="21314D"/>
              </a:solidFill>
              <a:latin typeface="Lato Regular" charset="0"/>
              <a:ea typeface="+mn-ea"/>
            </a:endParaRPr>
          </a:p>
        </p:txBody>
      </p:sp>
      <p:sp>
        <p:nvSpPr>
          <p:cNvPr id="14" name="TextBox 13">
            <a:extLst>
              <a:ext uri="{FF2B5EF4-FFF2-40B4-BE49-F238E27FC236}">
                <a16:creationId xmlns:a16="http://schemas.microsoft.com/office/drawing/2014/main" id="{95152B9E-E880-DD4E-9B8A-7FEB32DE28B0}"/>
              </a:ext>
            </a:extLst>
          </p:cNvPr>
          <p:cNvSpPr txBox="1"/>
          <p:nvPr/>
        </p:nvSpPr>
        <p:spPr>
          <a:xfrm>
            <a:off x="6307667" y="396123"/>
            <a:ext cx="2278621"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BACK TO BASICS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1" name="Rectangle 10">
            <a:extLst>
              <a:ext uri="{FF2B5EF4-FFF2-40B4-BE49-F238E27FC236}">
                <a16:creationId xmlns:a16="http://schemas.microsoft.com/office/drawing/2014/main" id="{C94D8DFE-F147-104B-9090-8DDBB69BDD8D}"/>
              </a:ext>
            </a:extLst>
          </p:cNvPr>
          <p:cNvSpPr/>
          <p:nvPr/>
        </p:nvSpPr>
        <p:spPr>
          <a:xfrm>
            <a:off x="697674" y="1465595"/>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Add </a:t>
            </a:r>
            <a:r>
              <a:rPr lang="en-US" sz="2000" b="1" dirty="0">
                <a:solidFill>
                  <a:srgbClr val="A22B38">
                    <a:alpha val="80000"/>
                  </a:srgbClr>
                </a:solidFill>
                <a:latin typeface="Avenir Roman" panose="02000503020000020003" pitchFamily="2" charset="0"/>
                <a:ea typeface="Lato" charset="0"/>
                <a:cs typeface="Lato" charset="0"/>
              </a:rPr>
              <a:t>authenticity</a:t>
            </a:r>
            <a:r>
              <a:rPr lang="en-US" sz="2000" b="1" dirty="0">
                <a:solidFill>
                  <a:srgbClr val="21314D">
                    <a:alpha val="80000"/>
                  </a:srgbClr>
                </a:solidFill>
                <a:latin typeface="Avenir Roman" panose="02000503020000020003" pitchFamily="2" charset="0"/>
                <a:ea typeface="Lato" charset="0"/>
                <a:cs typeface="Lato" charset="0"/>
              </a:rPr>
              <a:t> to your work – use real photos!</a:t>
            </a:r>
            <a:endParaRPr lang="en-US" sz="2000" b="1" dirty="0">
              <a:solidFill>
                <a:srgbClr val="A22B38">
                  <a:alpha val="80000"/>
                </a:srgbClr>
              </a:solidFill>
              <a:latin typeface="Avenir Roman" panose="02000503020000020003" pitchFamily="2" charset="0"/>
              <a:ea typeface="Lato" charset="0"/>
              <a:cs typeface="Lato" charset="0"/>
            </a:endParaRPr>
          </a:p>
        </p:txBody>
      </p:sp>
      <p:pic>
        <p:nvPicPr>
          <p:cNvPr id="3" name="Picture 2">
            <a:extLst>
              <a:ext uri="{FF2B5EF4-FFF2-40B4-BE49-F238E27FC236}">
                <a16:creationId xmlns:a16="http://schemas.microsoft.com/office/drawing/2014/main" id="{AFBD462F-D1A1-E14E-9F61-969660425D94}"/>
              </a:ext>
            </a:extLst>
          </p:cNvPr>
          <p:cNvPicPr>
            <a:picLocks noChangeAspect="1"/>
          </p:cNvPicPr>
          <p:nvPr/>
        </p:nvPicPr>
        <p:blipFill rotWithShape="1">
          <a:blip r:embed="rId3"/>
          <a:srcRect r="11111"/>
          <a:stretch/>
        </p:blipFill>
        <p:spPr>
          <a:xfrm>
            <a:off x="930757" y="2614811"/>
            <a:ext cx="3048000" cy="2286000"/>
          </a:xfrm>
          <a:prstGeom prst="rect">
            <a:avLst/>
          </a:prstGeom>
        </p:spPr>
      </p:pic>
      <p:pic>
        <p:nvPicPr>
          <p:cNvPr id="5" name="Picture 4">
            <a:extLst>
              <a:ext uri="{FF2B5EF4-FFF2-40B4-BE49-F238E27FC236}">
                <a16:creationId xmlns:a16="http://schemas.microsoft.com/office/drawing/2014/main" id="{367CC29B-7F03-1749-A7D0-5D84192C3B53}"/>
              </a:ext>
            </a:extLst>
          </p:cNvPr>
          <p:cNvPicPr>
            <a:picLocks noChangeAspect="1"/>
          </p:cNvPicPr>
          <p:nvPr/>
        </p:nvPicPr>
        <p:blipFill>
          <a:blip r:embed="rId4"/>
          <a:stretch>
            <a:fillRect/>
          </a:stretch>
        </p:blipFill>
        <p:spPr>
          <a:xfrm>
            <a:off x="5133521" y="2614811"/>
            <a:ext cx="3048000" cy="2286000"/>
          </a:xfrm>
          <a:prstGeom prst="rect">
            <a:avLst/>
          </a:prstGeom>
        </p:spPr>
      </p:pic>
      <p:sp>
        <p:nvSpPr>
          <p:cNvPr id="21" name="Freeform 114">
            <a:extLst>
              <a:ext uri="{FF2B5EF4-FFF2-40B4-BE49-F238E27FC236}">
                <a16:creationId xmlns:a16="http://schemas.microsoft.com/office/drawing/2014/main" id="{EC576052-E9F8-2846-8AC0-3A99901B93B7}"/>
              </a:ext>
            </a:extLst>
          </p:cNvPr>
          <p:cNvSpPr>
            <a:spLocks noChangeAspect="1" noChangeArrowheads="1"/>
          </p:cNvSpPr>
          <p:nvPr/>
        </p:nvSpPr>
        <p:spPr bwMode="auto">
          <a:xfrm>
            <a:off x="607796" y="5372128"/>
            <a:ext cx="392432" cy="412613"/>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rgbClr val="A22B38"/>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3" name="TextBox 22">
            <a:extLst>
              <a:ext uri="{FF2B5EF4-FFF2-40B4-BE49-F238E27FC236}">
                <a16:creationId xmlns:a16="http://schemas.microsoft.com/office/drawing/2014/main" id="{D847FB1C-71D0-AE41-8DD5-9EDE84B54010}"/>
              </a:ext>
            </a:extLst>
          </p:cNvPr>
          <p:cNvSpPr txBox="1"/>
          <p:nvPr/>
        </p:nvSpPr>
        <p:spPr>
          <a:xfrm>
            <a:off x="1000228" y="5385482"/>
            <a:ext cx="7586060" cy="646331"/>
          </a:xfrm>
          <a:prstGeom prst="rect">
            <a:avLst/>
          </a:prstGeom>
          <a:noFill/>
        </p:spPr>
        <p:txBody>
          <a:bodyPr wrap="square" rtlCol="0">
            <a:spAutoFit/>
          </a:bodyPr>
          <a:lstStyle/>
          <a:p>
            <a:r>
              <a:rPr lang="en-US" b="1" dirty="0">
                <a:solidFill>
                  <a:srgbClr val="A22B38"/>
                </a:solidFill>
                <a:latin typeface="Avenir Roman" panose="02000503020000020003" pitchFamily="2" charset="0"/>
                <a:ea typeface="Lato" charset="0"/>
                <a:cs typeface="Lato" charset="0"/>
              </a:rPr>
              <a:t>TIP: Real images make people 35% more likely to respond to your CTA than stock photos</a:t>
            </a:r>
          </a:p>
        </p:txBody>
      </p:sp>
    </p:spTree>
    <p:extLst>
      <p:ext uri="{BB962C8B-B14F-4D97-AF65-F5344CB8AC3E}">
        <p14:creationId xmlns:p14="http://schemas.microsoft.com/office/powerpoint/2010/main" val="3747871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4">
            <a:extLst>
              <a:ext uri="{FF2B5EF4-FFF2-40B4-BE49-F238E27FC236}">
                <a16:creationId xmlns:a16="http://schemas.microsoft.com/office/drawing/2014/main" id="{9A7DBC6C-C4C0-7D4D-B5D3-0B8B634DBCF6}"/>
              </a:ext>
            </a:extLst>
          </p:cNvPr>
          <p:cNvPicPr>
            <a:picLocks noChangeAspect="1"/>
          </p:cNvPicPr>
          <p:nvPr/>
        </p:nvPicPr>
        <p:blipFill>
          <a:blip r:embed="rId3"/>
          <a:srcRect l="5556" r="5556"/>
          <a:stretch>
            <a:fillRect/>
          </a:stretch>
        </p:blipFill>
        <p:spPr>
          <a:xfrm>
            <a:off x="-1517" y="0"/>
            <a:ext cx="9144000" cy="6858000"/>
          </a:xfrm>
          <a:prstGeom prst="rect">
            <a:avLst/>
          </a:prstGeom>
          <a:solidFill>
            <a:schemeClr val="bg1">
              <a:lumMod val="95000"/>
            </a:schemeClr>
          </a:solidFill>
        </p:spPr>
      </p:pic>
      <p:sp>
        <p:nvSpPr>
          <p:cNvPr id="2" name="Rectangle 1"/>
          <p:cNvSpPr/>
          <p:nvPr/>
        </p:nvSpPr>
        <p:spPr>
          <a:xfrm>
            <a:off x="-1" y="0"/>
            <a:ext cx="9144001"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pic>
        <p:nvPicPr>
          <p:cNvPr id="8" name="Picture Placeholder 7">
            <a:extLst>
              <a:ext uri="{FF2B5EF4-FFF2-40B4-BE49-F238E27FC236}">
                <a16:creationId xmlns:a16="http://schemas.microsoft.com/office/drawing/2014/main" id="{C8F81A83-133F-3C4F-AD19-930CE993CC66}"/>
              </a:ext>
            </a:extLst>
          </p:cNvPr>
          <p:cNvPicPr>
            <a:picLocks noGrp="1" noChangeAspect="1"/>
          </p:cNvPicPr>
          <p:nvPr>
            <p:ph type="pic" sz="quarter" idx="10"/>
          </p:nvPr>
        </p:nvPicPr>
        <p:blipFill>
          <a:blip r:embed="rId4"/>
          <a:srcRect l="12500" r="12500"/>
          <a:stretch>
            <a:fillRect/>
          </a:stretch>
        </p:blipFill>
        <p:spPr/>
      </p:pic>
      <p:sp>
        <p:nvSpPr>
          <p:cNvPr id="20" name="Rectangle 19"/>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17" name="Rectangle 16"/>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8" name="Rectangle 17">
            <a:extLst>
              <a:ext uri="{FF2B5EF4-FFF2-40B4-BE49-F238E27FC236}">
                <a16:creationId xmlns:a16="http://schemas.microsoft.com/office/drawing/2014/main" id="{0BD9C605-A4EA-814D-9C7A-EEF6EA171D72}"/>
              </a:ext>
            </a:extLst>
          </p:cNvPr>
          <p:cNvSpPr/>
          <p:nvPr/>
        </p:nvSpPr>
        <p:spPr>
          <a:xfrm>
            <a:off x="1703452" y="1146658"/>
            <a:ext cx="5742432" cy="4681728"/>
          </a:xfrm>
          <a:prstGeom prst="rect">
            <a:avLst/>
          </a:prstGeom>
          <a:solidFill>
            <a:srgbClr val="2131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latin typeface="Lato Regular" charset="0"/>
            </a:endParaRPr>
          </a:p>
        </p:txBody>
      </p:sp>
      <p:sp>
        <p:nvSpPr>
          <p:cNvPr id="15" name="Rectangle 14">
            <a:extLst>
              <a:ext uri="{FF2B5EF4-FFF2-40B4-BE49-F238E27FC236}">
                <a16:creationId xmlns:a16="http://schemas.microsoft.com/office/drawing/2014/main" id="{E91F92F0-1F6A-5D47-9C74-70EC7B37A465}"/>
              </a:ext>
            </a:extLst>
          </p:cNvPr>
          <p:cNvSpPr/>
          <p:nvPr/>
        </p:nvSpPr>
        <p:spPr>
          <a:xfrm>
            <a:off x="2883236" y="2695291"/>
            <a:ext cx="3826885" cy="2246769"/>
          </a:xfrm>
          <a:prstGeom prst="rect">
            <a:avLst/>
          </a:prstGeom>
        </p:spPr>
        <p:txBody>
          <a:bodyPr wrap="square">
            <a:spAutoFit/>
          </a:bodyPr>
          <a:lstStyle/>
          <a:p>
            <a:pPr lvl="1"/>
            <a:r>
              <a:rPr lang="en-US" sz="2000" b="1" dirty="0">
                <a:solidFill>
                  <a:schemeClr val="bg1"/>
                </a:solidFill>
                <a:effectLst/>
                <a:latin typeface="Avenir Roman" panose="02000503020000020003" pitchFamily="2" charset="0"/>
                <a:ea typeface="Lato" charset="0"/>
                <a:cs typeface="Lato" charset="0"/>
              </a:rPr>
              <a:t>SCIENCE LESSON</a:t>
            </a:r>
            <a:br>
              <a:rPr lang="en-US" sz="2000" b="1" dirty="0">
                <a:solidFill>
                  <a:schemeClr val="bg1"/>
                </a:solidFill>
                <a:effectLst/>
                <a:latin typeface="Avenir Roman" panose="02000503020000020003" pitchFamily="2" charset="0"/>
                <a:ea typeface="Lato" charset="0"/>
                <a:cs typeface="Lato" charset="0"/>
              </a:rPr>
            </a:br>
            <a:endParaRPr lang="en-US" sz="2000" b="1" dirty="0">
              <a:solidFill>
                <a:schemeClr val="bg1"/>
              </a:solidFill>
              <a:effectLst/>
              <a:latin typeface="Avenir Roman" panose="02000503020000020003" pitchFamily="2" charset="0"/>
              <a:ea typeface="Lato" charset="0"/>
              <a:cs typeface="Lato" charset="0"/>
            </a:endParaRPr>
          </a:p>
          <a:p>
            <a:pPr lvl="1"/>
            <a:r>
              <a:rPr lang="en-US" sz="2000" b="1" dirty="0">
                <a:solidFill>
                  <a:schemeClr val="bg1"/>
                </a:solidFill>
                <a:effectLst/>
                <a:latin typeface="Avenir Roman" panose="02000503020000020003" pitchFamily="2" charset="0"/>
                <a:ea typeface="Lato" charset="0"/>
                <a:cs typeface="Lato" charset="0"/>
              </a:rPr>
              <a:t>BACK TO BASICS</a:t>
            </a:r>
            <a:br>
              <a:rPr lang="en-US" sz="2000" b="1" dirty="0">
                <a:solidFill>
                  <a:schemeClr val="bg1"/>
                </a:solidFill>
                <a:effectLst/>
                <a:latin typeface="Avenir Roman" panose="02000503020000020003" pitchFamily="2" charset="0"/>
                <a:ea typeface="Lato" charset="0"/>
                <a:cs typeface="Lato" charset="0"/>
              </a:rPr>
            </a:br>
            <a:endParaRPr lang="en-US" sz="2000" b="1" dirty="0">
              <a:solidFill>
                <a:schemeClr val="bg1"/>
              </a:solidFill>
              <a:effectLst/>
              <a:latin typeface="Avenir Roman" panose="02000503020000020003" pitchFamily="2" charset="0"/>
              <a:ea typeface="Lato" charset="0"/>
              <a:cs typeface="Lato" charset="0"/>
            </a:endParaRPr>
          </a:p>
          <a:p>
            <a:pPr lvl="1"/>
            <a:r>
              <a:rPr lang="en-US" sz="2000" b="1" dirty="0">
                <a:solidFill>
                  <a:schemeClr val="bg1"/>
                </a:solidFill>
                <a:latin typeface="Avenir Roman" panose="02000503020000020003" pitchFamily="2" charset="0"/>
                <a:ea typeface="Lato" charset="0"/>
                <a:cs typeface="Lato" charset="0"/>
              </a:rPr>
              <a:t>SPREADING AWARENESS</a:t>
            </a:r>
            <a:br>
              <a:rPr lang="en-US" sz="2000" b="1" dirty="0">
                <a:solidFill>
                  <a:schemeClr val="bg1"/>
                </a:solidFill>
                <a:effectLst/>
                <a:latin typeface="Avenir Roman" panose="02000503020000020003" pitchFamily="2" charset="0"/>
                <a:ea typeface="Lato" charset="0"/>
                <a:cs typeface="Lato" charset="0"/>
              </a:rPr>
            </a:br>
            <a:endParaRPr lang="en-US" sz="2000" b="1" dirty="0">
              <a:solidFill>
                <a:schemeClr val="bg1"/>
              </a:solidFill>
              <a:latin typeface="Avenir Roman" panose="02000503020000020003" pitchFamily="2" charset="0"/>
              <a:ea typeface="Lato" charset="0"/>
              <a:cs typeface="Lato" charset="0"/>
            </a:endParaRPr>
          </a:p>
          <a:p>
            <a:pPr lvl="1"/>
            <a:r>
              <a:rPr lang="en-US" sz="2000" b="1" dirty="0">
                <a:solidFill>
                  <a:schemeClr val="bg1"/>
                </a:solidFill>
                <a:effectLst/>
                <a:latin typeface="Avenir Roman" panose="02000503020000020003" pitchFamily="2" charset="0"/>
                <a:ea typeface="Lato" charset="0"/>
                <a:cs typeface="Lato" charset="0"/>
              </a:rPr>
              <a:t>MEASURING SUCCESS</a:t>
            </a:r>
          </a:p>
        </p:txBody>
      </p:sp>
      <p:sp>
        <p:nvSpPr>
          <p:cNvPr id="16" name="TextBox 15">
            <a:extLst>
              <a:ext uri="{FF2B5EF4-FFF2-40B4-BE49-F238E27FC236}">
                <a16:creationId xmlns:a16="http://schemas.microsoft.com/office/drawing/2014/main" id="{EB1FDCF4-1A0C-4645-9821-0C2A25F1D64F}"/>
              </a:ext>
            </a:extLst>
          </p:cNvPr>
          <p:cNvSpPr txBox="1"/>
          <p:nvPr/>
        </p:nvSpPr>
        <p:spPr>
          <a:xfrm>
            <a:off x="1731512" y="1729613"/>
            <a:ext cx="5730949" cy="584775"/>
          </a:xfrm>
          <a:prstGeom prst="rect">
            <a:avLst/>
          </a:prstGeom>
          <a:noFill/>
        </p:spPr>
        <p:txBody>
          <a:bodyPr wrap="square" rtlCol="0">
            <a:spAutoFit/>
          </a:bodyPr>
          <a:lstStyle/>
          <a:p>
            <a:pPr algn="ctr"/>
            <a:r>
              <a:rPr lang="en-US" sz="3200" b="1" dirty="0">
                <a:solidFill>
                  <a:schemeClr val="bg1"/>
                </a:solidFill>
                <a:latin typeface="Avenir Roman" panose="02000503020000020003" pitchFamily="2" charset="0"/>
                <a:ea typeface="Lato" charset="0"/>
                <a:cs typeface="Lato" charset="0"/>
              </a:rPr>
              <a:t>TODAY’S AGENDA</a:t>
            </a:r>
            <a:endParaRPr lang="en-US" sz="4800" b="1" dirty="0">
              <a:solidFill>
                <a:schemeClr val="bg1"/>
              </a:solidFill>
              <a:latin typeface="Avenir Roman" panose="02000503020000020003" pitchFamily="2" charset="0"/>
              <a:ea typeface="Lato" charset="0"/>
              <a:cs typeface="Lato" charset="0"/>
            </a:endParaRPr>
          </a:p>
        </p:txBody>
      </p:sp>
      <p:sp>
        <p:nvSpPr>
          <p:cNvPr id="19" name="Freeform 170">
            <a:extLst>
              <a:ext uri="{FF2B5EF4-FFF2-40B4-BE49-F238E27FC236}">
                <a16:creationId xmlns:a16="http://schemas.microsoft.com/office/drawing/2014/main" id="{79C3A95C-413D-724E-8C75-593D29557555}"/>
              </a:ext>
            </a:extLst>
          </p:cNvPr>
          <p:cNvSpPr>
            <a:spLocks noChangeArrowheads="1"/>
          </p:cNvSpPr>
          <p:nvPr/>
        </p:nvSpPr>
        <p:spPr bwMode="auto">
          <a:xfrm>
            <a:off x="2738828" y="3271182"/>
            <a:ext cx="308050" cy="356813"/>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bg1"/>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pic>
        <p:nvPicPr>
          <p:cNvPr id="26" name="Picture 25">
            <a:extLst>
              <a:ext uri="{FF2B5EF4-FFF2-40B4-BE49-F238E27FC236}">
                <a16:creationId xmlns:a16="http://schemas.microsoft.com/office/drawing/2014/main" id="{8ED1271C-62C6-B249-B4E5-D1C026C66957}"/>
              </a:ext>
            </a:extLst>
          </p:cNvPr>
          <p:cNvPicPr>
            <a:picLocks noChangeAspect="1"/>
          </p:cNvPicPr>
          <p:nvPr/>
        </p:nvPicPr>
        <p:blipFill>
          <a:blip r:embed="rId5"/>
          <a:stretch>
            <a:fillRect/>
          </a:stretch>
        </p:blipFill>
        <p:spPr>
          <a:xfrm>
            <a:off x="2610817" y="2587698"/>
            <a:ext cx="575891" cy="575891"/>
          </a:xfrm>
          <a:prstGeom prst="rect">
            <a:avLst/>
          </a:prstGeom>
        </p:spPr>
      </p:pic>
      <p:sp>
        <p:nvSpPr>
          <p:cNvPr id="27" name="Freeform 116">
            <a:extLst>
              <a:ext uri="{FF2B5EF4-FFF2-40B4-BE49-F238E27FC236}">
                <a16:creationId xmlns:a16="http://schemas.microsoft.com/office/drawing/2014/main" id="{FBBD6EB7-7459-614C-BC70-31F667C0344F}"/>
              </a:ext>
            </a:extLst>
          </p:cNvPr>
          <p:cNvSpPr>
            <a:spLocks noChangeAspect="1" noChangeArrowheads="1"/>
          </p:cNvSpPr>
          <p:nvPr/>
        </p:nvSpPr>
        <p:spPr bwMode="auto">
          <a:xfrm>
            <a:off x="2738828" y="3867216"/>
            <a:ext cx="427410" cy="433632"/>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8" name="Freeform 29">
            <a:extLst>
              <a:ext uri="{FF2B5EF4-FFF2-40B4-BE49-F238E27FC236}">
                <a16:creationId xmlns:a16="http://schemas.microsoft.com/office/drawing/2014/main" id="{1BF1125F-59D5-FD4D-81A9-0831FAF7D02C}"/>
              </a:ext>
            </a:extLst>
          </p:cNvPr>
          <p:cNvSpPr>
            <a:spLocks noChangeArrowheads="1"/>
          </p:cNvSpPr>
          <p:nvPr/>
        </p:nvSpPr>
        <p:spPr bwMode="auto">
          <a:xfrm>
            <a:off x="2746524" y="4571460"/>
            <a:ext cx="349678" cy="354768"/>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4" name="Rectangle 3"/>
          <p:cNvSpPr/>
          <p:nvPr/>
        </p:nvSpPr>
        <p:spPr>
          <a:xfrm>
            <a:off x="697675" y="762000"/>
            <a:ext cx="7798625" cy="984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Tree>
    <p:extLst>
      <p:ext uri="{BB962C8B-B14F-4D97-AF65-F5344CB8AC3E}">
        <p14:creationId xmlns:p14="http://schemas.microsoft.com/office/powerpoint/2010/main" val="95598771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C7DC2EF-3129-D843-8C73-E54B803F4977}"/>
              </a:ext>
            </a:extLst>
          </p:cNvPr>
          <p:cNvPicPr>
            <a:picLocks noGrp="1" noChangeAspect="1"/>
          </p:cNvPicPr>
          <p:nvPr>
            <p:ph type="pic" sz="quarter" idx="10"/>
          </p:nvPr>
        </p:nvPicPr>
        <p:blipFill>
          <a:blip r:embed="rId3"/>
          <a:srcRect l="5567" r="5567"/>
          <a:stretch>
            <a:fillRect/>
          </a:stretch>
        </p:blipFill>
        <p:spPr/>
      </p:pic>
      <p:sp>
        <p:nvSpPr>
          <p:cNvPr id="18" name="Rectangle 17"/>
          <p:cNvSpPr/>
          <p:nvPr/>
        </p:nvSpPr>
        <p:spPr>
          <a:xfrm>
            <a:off x="0" y="0"/>
            <a:ext cx="9144000"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2819206" y="2459504"/>
            <a:ext cx="5245924" cy="1938992"/>
          </a:xfrm>
          <a:prstGeom prst="rect">
            <a:avLst/>
          </a:prstGeom>
          <a:noFill/>
        </p:spPr>
        <p:txBody>
          <a:bodyPr wrap="square" rtlCol="0">
            <a:spAutoFit/>
          </a:bodyPr>
          <a:lstStyle/>
          <a:p>
            <a:r>
              <a:rPr lang="en-US" sz="6000" b="1" dirty="0">
                <a:solidFill>
                  <a:schemeClr val="bg1"/>
                </a:solidFill>
                <a:latin typeface="Avenir Roman" panose="02000503020000020003" pitchFamily="2" charset="0"/>
                <a:ea typeface="Lato" charset="0"/>
                <a:cs typeface="Lato" charset="0"/>
              </a:rPr>
              <a:t>SPREADING AWARENESS</a:t>
            </a:r>
            <a:endParaRPr lang="en-US" sz="8800" b="1" dirty="0">
              <a:solidFill>
                <a:schemeClr val="bg1"/>
              </a:solidFill>
              <a:latin typeface="Avenir Roman" panose="02000503020000020003" pitchFamily="2" charset="0"/>
              <a:ea typeface="Lato" charset="0"/>
              <a:cs typeface="Lato" charset="0"/>
            </a:endParaRPr>
          </a:p>
        </p:txBody>
      </p:sp>
      <p:sp>
        <p:nvSpPr>
          <p:cNvPr id="2" name="Rectangle 1"/>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4" name="Rectangle 3"/>
          <p:cNvSpPr/>
          <p:nvPr/>
        </p:nvSpPr>
        <p:spPr>
          <a:xfrm>
            <a:off x="697675" y="762000"/>
            <a:ext cx="7798625" cy="984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62DF987C-934B-074F-AD09-09B01AF3803A}"/>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9" name="Freeform 116">
            <a:extLst>
              <a:ext uri="{FF2B5EF4-FFF2-40B4-BE49-F238E27FC236}">
                <a16:creationId xmlns:a16="http://schemas.microsoft.com/office/drawing/2014/main" id="{771BB672-10C7-814F-A6B0-5BCCB020313C}"/>
              </a:ext>
            </a:extLst>
          </p:cNvPr>
          <p:cNvSpPr>
            <a:spLocks noChangeAspect="1" noChangeArrowheads="1"/>
          </p:cNvSpPr>
          <p:nvPr/>
        </p:nvSpPr>
        <p:spPr bwMode="auto">
          <a:xfrm>
            <a:off x="697675" y="2541147"/>
            <a:ext cx="1423856" cy="1444582"/>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1653264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5" y="1114859"/>
            <a:ext cx="788734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COMPOSING CONTENT</a:t>
            </a: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5" name="TextBox 14"/>
          <p:cNvSpPr txBox="1"/>
          <p:nvPr/>
        </p:nvSpPr>
        <p:spPr>
          <a:xfrm>
            <a:off x="2018809" y="2866623"/>
            <a:ext cx="1793855" cy="338554"/>
          </a:xfrm>
          <a:prstGeom prst="rect">
            <a:avLst/>
          </a:prstGeom>
          <a:noFill/>
        </p:spPr>
        <p:txBody>
          <a:bodyPr wrap="square" rtlCol="0">
            <a:spAutoFit/>
          </a:bodyPr>
          <a:lstStyle/>
          <a:p>
            <a:r>
              <a:rPr lang="en-US" sz="1600" b="1" dirty="0">
                <a:solidFill>
                  <a:srgbClr val="21314D"/>
                </a:solidFill>
                <a:latin typeface="Avenir Roman" panose="02000503020000020003" pitchFamily="2" charset="0"/>
                <a:ea typeface="Lato" charset="0"/>
                <a:cs typeface="Lato" charset="0"/>
              </a:rPr>
              <a:t>STEP ONE</a:t>
            </a:r>
            <a:endParaRPr lang="en-US" sz="2800" b="1" dirty="0">
              <a:solidFill>
                <a:srgbClr val="21314D"/>
              </a:solidFill>
              <a:latin typeface="Avenir Roman" panose="02000503020000020003" pitchFamily="2" charset="0"/>
              <a:ea typeface="Lato" charset="0"/>
              <a:cs typeface="Lato" charset="0"/>
            </a:endParaRPr>
          </a:p>
        </p:txBody>
      </p:sp>
      <p:sp>
        <p:nvSpPr>
          <p:cNvPr id="22" name="Rectangle 21">
            <a:extLst>
              <a:ext uri="{FF2B5EF4-FFF2-40B4-BE49-F238E27FC236}">
                <a16:creationId xmlns:a16="http://schemas.microsoft.com/office/drawing/2014/main" id="{54595763-8D71-AC4B-89F1-676EE398051B}"/>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26" name="TextBox 25">
            <a:extLst>
              <a:ext uri="{FF2B5EF4-FFF2-40B4-BE49-F238E27FC236}">
                <a16:creationId xmlns:a16="http://schemas.microsoft.com/office/drawing/2014/main" id="{F91A883E-32A2-9E42-B5D0-5A2A4B6518EB}"/>
              </a:ext>
            </a:extLst>
          </p:cNvPr>
          <p:cNvSpPr txBox="1"/>
          <p:nvPr/>
        </p:nvSpPr>
        <p:spPr>
          <a:xfrm>
            <a:off x="3812664" y="2790255"/>
            <a:ext cx="3569689" cy="1168397"/>
          </a:xfrm>
          <a:prstGeom prst="rect">
            <a:avLst/>
          </a:prstGeom>
          <a:noFill/>
        </p:spPr>
        <p:txBody>
          <a:bodyPr wrap="square" rtlCol="0">
            <a:spAutoFit/>
          </a:bodyPr>
          <a:lstStyle/>
          <a:p>
            <a:pPr>
              <a:lnSpc>
                <a:spcPct val="150000"/>
              </a:lnSpc>
            </a:pPr>
            <a:r>
              <a:rPr lang="en-US" sz="1600" b="1" dirty="0">
                <a:solidFill>
                  <a:srgbClr val="21314D"/>
                </a:solidFill>
                <a:latin typeface="Avenir Roman" panose="02000503020000020003" pitchFamily="2" charset="0"/>
                <a:ea typeface="Lato" charset="0"/>
                <a:cs typeface="Lato" charset="0"/>
              </a:rPr>
              <a:t>CREATE A CONTENT STRATEGY</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How will this be used?</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How often will we need it?</a:t>
            </a:r>
            <a:endParaRPr lang="en-US" sz="2800" b="1" dirty="0">
              <a:solidFill>
                <a:srgbClr val="21314D"/>
              </a:solidFill>
              <a:latin typeface="Avenir Roman" panose="02000503020000020003" pitchFamily="2" charset="0"/>
              <a:ea typeface="Lato" charset="0"/>
              <a:cs typeface="Lato" charset="0"/>
            </a:endParaRPr>
          </a:p>
        </p:txBody>
      </p:sp>
      <p:sp>
        <p:nvSpPr>
          <p:cNvPr id="16" name="TextBox 15">
            <a:extLst>
              <a:ext uri="{FF2B5EF4-FFF2-40B4-BE49-F238E27FC236}">
                <a16:creationId xmlns:a16="http://schemas.microsoft.com/office/drawing/2014/main" id="{24C4BF0A-0B6D-5E47-9307-A3144139E30B}"/>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1" name="Freeform 116">
            <a:extLst>
              <a:ext uri="{FF2B5EF4-FFF2-40B4-BE49-F238E27FC236}">
                <a16:creationId xmlns:a16="http://schemas.microsoft.com/office/drawing/2014/main" id="{BD95E497-6673-DC4A-9D02-B8D35F7906BE}"/>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4461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5" name="Picture 4">
            <a:extLst>
              <a:ext uri="{FF2B5EF4-FFF2-40B4-BE49-F238E27FC236}">
                <a16:creationId xmlns:a16="http://schemas.microsoft.com/office/drawing/2014/main" id="{F2F442E1-629D-2246-B59B-F8F1C52D8710}"/>
              </a:ext>
            </a:extLst>
          </p:cNvPr>
          <p:cNvPicPr>
            <a:picLocks noChangeAspect="1"/>
          </p:cNvPicPr>
          <p:nvPr/>
        </p:nvPicPr>
        <p:blipFill>
          <a:blip r:embed="rId3"/>
          <a:stretch>
            <a:fillRect/>
          </a:stretch>
        </p:blipFill>
        <p:spPr>
          <a:xfrm>
            <a:off x="6643308" y="2972537"/>
            <a:ext cx="1607986" cy="2251181"/>
          </a:xfrm>
          <a:prstGeom prst="rect">
            <a:avLst/>
          </a:prstGeom>
          <a:ln>
            <a:solidFill>
              <a:srgbClr val="21314D"/>
            </a:solidFill>
          </a:ln>
        </p:spPr>
      </p:pic>
      <p:pic>
        <p:nvPicPr>
          <p:cNvPr id="3" name="Picture 2">
            <a:extLst>
              <a:ext uri="{FF2B5EF4-FFF2-40B4-BE49-F238E27FC236}">
                <a16:creationId xmlns:a16="http://schemas.microsoft.com/office/drawing/2014/main" id="{89090B6D-C65A-9C4C-9716-AB525CE302E8}"/>
              </a:ext>
            </a:extLst>
          </p:cNvPr>
          <p:cNvPicPr>
            <a:picLocks noChangeAspect="1"/>
          </p:cNvPicPr>
          <p:nvPr/>
        </p:nvPicPr>
        <p:blipFill>
          <a:blip r:embed="rId4"/>
          <a:stretch>
            <a:fillRect/>
          </a:stretch>
        </p:blipFill>
        <p:spPr>
          <a:xfrm>
            <a:off x="5875257" y="2334864"/>
            <a:ext cx="1614706" cy="2260589"/>
          </a:xfrm>
          <a:prstGeom prst="rect">
            <a:avLst/>
          </a:prstGeom>
          <a:ln>
            <a:solidFill>
              <a:srgbClr val="21314D"/>
            </a:solidFill>
          </a:ln>
        </p:spPr>
      </p:pic>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8" name="TextBox 17">
            <a:extLst>
              <a:ext uri="{FF2B5EF4-FFF2-40B4-BE49-F238E27FC236}">
                <a16:creationId xmlns:a16="http://schemas.microsoft.com/office/drawing/2014/main" id="{7CFB6712-888C-BA4A-96AC-5F7A475BCD98}"/>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3" name="Freeform 116">
            <a:extLst>
              <a:ext uri="{FF2B5EF4-FFF2-40B4-BE49-F238E27FC236}">
                <a16:creationId xmlns:a16="http://schemas.microsoft.com/office/drawing/2014/main" id="{7770A036-B06B-9843-A2CC-6F835A27F709}"/>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5" name="Rectangle 14">
            <a:extLst>
              <a:ext uri="{FF2B5EF4-FFF2-40B4-BE49-F238E27FC236}">
                <a16:creationId xmlns:a16="http://schemas.microsoft.com/office/drawing/2014/main" id="{630E74A5-6140-2647-AC34-E1353C139C98}"/>
              </a:ext>
            </a:extLst>
          </p:cNvPr>
          <p:cNvSpPr/>
          <p:nvPr/>
        </p:nvSpPr>
        <p:spPr>
          <a:xfrm>
            <a:off x="697675" y="1477762"/>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Promoting events and workshops</a:t>
            </a:r>
          </a:p>
        </p:txBody>
      </p:sp>
      <p:sp>
        <p:nvSpPr>
          <p:cNvPr id="16" name="TextBox 15">
            <a:extLst>
              <a:ext uri="{FF2B5EF4-FFF2-40B4-BE49-F238E27FC236}">
                <a16:creationId xmlns:a16="http://schemas.microsoft.com/office/drawing/2014/main" id="{E2A64BF8-95CD-2A4E-90D0-ABAF444B3531}"/>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WHAT’S YOUR GOAL?</a:t>
            </a:r>
          </a:p>
        </p:txBody>
      </p:sp>
      <p:sp>
        <p:nvSpPr>
          <p:cNvPr id="14" name="TextBox 13">
            <a:extLst>
              <a:ext uri="{FF2B5EF4-FFF2-40B4-BE49-F238E27FC236}">
                <a16:creationId xmlns:a16="http://schemas.microsoft.com/office/drawing/2014/main" id="{E535A199-FD65-124E-A47A-2010A46CD9EC}"/>
              </a:ext>
            </a:extLst>
          </p:cNvPr>
          <p:cNvSpPr txBox="1"/>
          <p:nvPr/>
        </p:nvSpPr>
        <p:spPr>
          <a:xfrm>
            <a:off x="702186" y="2253932"/>
            <a:ext cx="3492443" cy="19070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Length: short</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Ideas: flyer, postcard</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Content: info might change</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Should look good in B&amp;W </a:t>
            </a:r>
          </a:p>
          <a:p>
            <a:pPr marL="285750" indent="-285750">
              <a:lnSpc>
                <a:spcPct val="150000"/>
              </a:lnSpc>
              <a:buFont typeface="Arial" panose="020B0604020202020204" pitchFamily="34" charset="0"/>
              <a:buChar char="•"/>
            </a:pPr>
            <a:r>
              <a:rPr lang="en-US" sz="1600" b="1" u="sng" dirty="0">
                <a:solidFill>
                  <a:srgbClr val="21314D"/>
                </a:solidFill>
                <a:latin typeface="Avenir Roman" panose="02000503020000020003" pitchFamily="2" charset="0"/>
                <a:ea typeface="Lato" charset="0"/>
                <a:cs typeface="Lato" charset="0"/>
              </a:rPr>
              <a:t>Your goal</a:t>
            </a:r>
            <a:r>
              <a:rPr lang="en-US" sz="1600" b="1" dirty="0">
                <a:solidFill>
                  <a:srgbClr val="21314D"/>
                </a:solidFill>
                <a:latin typeface="Avenir Roman" panose="02000503020000020003" pitchFamily="2" charset="0"/>
                <a:ea typeface="Lato" charset="0"/>
                <a:cs typeface="Lato" charset="0"/>
              </a:rPr>
              <a:t>: catch their attention!</a:t>
            </a:r>
          </a:p>
        </p:txBody>
      </p:sp>
    </p:spTree>
    <p:extLst>
      <p:ext uri="{BB962C8B-B14F-4D97-AF65-F5344CB8AC3E}">
        <p14:creationId xmlns:p14="http://schemas.microsoft.com/office/powerpoint/2010/main" val="4026068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5" name="Picture 4">
            <a:extLst>
              <a:ext uri="{FF2B5EF4-FFF2-40B4-BE49-F238E27FC236}">
                <a16:creationId xmlns:a16="http://schemas.microsoft.com/office/drawing/2014/main" id="{F2F442E1-629D-2246-B59B-F8F1C52D8710}"/>
              </a:ext>
            </a:extLst>
          </p:cNvPr>
          <p:cNvPicPr>
            <a:picLocks noChangeAspect="1"/>
          </p:cNvPicPr>
          <p:nvPr/>
        </p:nvPicPr>
        <p:blipFill>
          <a:blip r:embed="rId3"/>
          <a:stretch>
            <a:fillRect/>
          </a:stretch>
        </p:blipFill>
        <p:spPr>
          <a:xfrm>
            <a:off x="5329860" y="2682090"/>
            <a:ext cx="2285999" cy="3200400"/>
          </a:xfrm>
          <a:prstGeom prst="rect">
            <a:avLst/>
          </a:prstGeom>
          <a:ln>
            <a:solidFill>
              <a:srgbClr val="21314D"/>
            </a:solidFill>
          </a:ln>
        </p:spPr>
      </p:pic>
      <p:pic>
        <p:nvPicPr>
          <p:cNvPr id="3" name="Picture 2">
            <a:extLst>
              <a:ext uri="{FF2B5EF4-FFF2-40B4-BE49-F238E27FC236}">
                <a16:creationId xmlns:a16="http://schemas.microsoft.com/office/drawing/2014/main" id="{89090B6D-C65A-9C4C-9716-AB525CE302E8}"/>
              </a:ext>
            </a:extLst>
          </p:cNvPr>
          <p:cNvPicPr>
            <a:picLocks noChangeAspect="1"/>
          </p:cNvPicPr>
          <p:nvPr/>
        </p:nvPicPr>
        <p:blipFill>
          <a:blip r:embed="rId4"/>
          <a:stretch>
            <a:fillRect/>
          </a:stretch>
        </p:blipFill>
        <p:spPr>
          <a:xfrm>
            <a:off x="1945057" y="2689584"/>
            <a:ext cx="2285999" cy="3200400"/>
          </a:xfrm>
          <a:prstGeom prst="rect">
            <a:avLst/>
          </a:prstGeom>
          <a:ln>
            <a:solidFill>
              <a:srgbClr val="21314D"/>
            </a:solidFill>
          </a:ln>
        </p:spPr>
      </p:pic>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8" name="TextBox 17">
            <a:extLst>
              <a:ext uri="{FF2B5EF4-FFF2-40B4-BE49-F238E27FC236}">
                <a16:creationId xmlns:a16="http://schemas.microsoft.com/office/drawing/2014/main" id="{7CFB6712-888C-BA4A-96AC-5F7A475BCD98}"/>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0" name="Freeform 114">
            <a:extLst>
              <a:ext uri="{FF2B5EF4-FFF2-40B4-BE49-F238E27FC236}">
                <a16:creationId xmlns:a16="http://schemas.microsoft.com/office/drawing/2014/main" id="{60B4BE6E-3CE1-3943-9194-51FAE652ADE7}"/>
              </a:ext>
            </a:extLst>
          </p:cNvPr>
          <p:cNvSpPr>
            <a:spLocks noChangeArrowheads="1"/>
          </p:cNvSpPr>
          <p:nvPr/>
        </p:nvSpPr>
        <p:spPr bwMode="auto">
          <a:xfrm>
            <a:off x="697675" y="1997806"/>
            <a:ext cx="378983" cy="398473"/>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chemeClr val="accent2"/>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7" name="TextBox 26">
            <a:extLst>
              <a:ext uri="{FF2B5EF4-FFF2-40B4-BE49-F238E27FC236}">
                <a16:creationId xmlns:a16="http://schemas.microsoft.com/office/drawing/2014/main" id="{5340FB48-C761-7C4F-9121-78FC96D6F0AF}"/>
              </a:ext>
            </a:extLst>
          </p:cNvPr>
          <p:cNvSpPr txBox="1"/>
          <p:nvPr/>
        </p:nvSpPr>
        <p:spPr>
          <a:xfrm>
            <a:off x="1076658" y="1973232"/>
            <a:ext cx="4022798" cy="523220"/>
          </a:xfrm>
          <a:prstGeom prst="rect">
            <a:avLst/>
          </a:prstGeom>
          <a:noFill/>
        </p:spPr>
        <p:txBody>
          <a:bodyPr wrap="square" rtlCol="0">
            <a:spAutoFit/>
          </a:bodyPr>
          <a:lstStyle/>
          <a:p>
            <a:r>
              <a:rPr lang="en-US" sz="1400" b="1" dirty="0">
                <a:solidFill>
                  <a:srgbClr val="21314D"/>
                </a:solidFill>
                <a:latin typeface="Avenir Roman" panose="02000503020000020003" pitchFamily="2" charset="0"/>
                <a:ea typeface="Lato" charset="0"/>
                <a:cs typeface="Lato" charset="0"/>
              </a:rPr>
              <a:t>TIP: Go single-sided if you’re putting them </a:t>
            </a:r>
            <a:br>
              <a:rPr lang="en-US" sz="1400" b="1" dirty="0">
                <a:solidFill>
                  <a:srgbClr val="21314D"/>
                </a:solidFill>
                <a:latin typeface="Avenir Roman" panose="02000503020000020003" pitchFamily="2" charset="0"/>
                <a:ea typeface="Lato" charset="0"/>
                <a:cs typeface="Lato" charset="0"/>
              </a:rPr>
            </a:br>
            <a:r>
              <a:rPr lang="en-US" sz="1400" b="1" dirty="0">
                <a:solidFill>
                  <a:srgbClr val="21314D"/>
                </a:solidFill>
                <a:latin typeface="Avenir Roman" panose="02000503020000020003" pitchFamily="2" charset="0"/>
                <a:ea typeface="Lato" charset="0"/>
                <a:cs typeface="Lato" charset="0"/>
              </a:rPr>
              <a:t>       on bulletin boards</a:t>
            </a:r>
            <a:r>
              <a:rPr lang="en-US" sz="1400" b="1" dirty="0">
                <a:solidFill>
                  <a:srgbClr val="A22B38"/>
                </a:solidFill>
                <a:latin typeface="Avenir Roman" panose="02000503020000020003" pitchFamily="2" charset="0"/>
                <a:ea typeface="Lato" charset="0"/>
                <a:cs typeface="Lato" charset="0"/>
              </a:rPr>
              <a:t> </a:t>
            </a:r>
            <a:endParaRPr lang="en-US" sz="2400" b="1" dirty="0">
              <a:solidFill>
                <a:srgbClr val="A22B38"/>
              </a:solidFill>
              <a:latin typeface="Avenir Roman" panose="02000503020000020003" pitchFamily="2" charset="0"/>
              <a:ea typeface="Lato" charset="0"/>
              <a:cs typeface="Lato" charset="0"/>
            </a:endParaRPr>
          </a:p>
        </p:txBody>
      </p:sp>
      <p:sp>
        <p:nvSpPr>
          <p:cNvPr id="14" name="Freeform 116">
            <a:extLst>
              <a:ext uri="{FF2B5EF4-FFF2-40B4-BE49-F238E27FC236}">
                <a16:creationId xmlns:a16="http://schemas.microsoft.com/office/drawing/2014/main" id="{BB93A99E-985D-1340-A797-F0EEFC8EAA5A}"/>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2" name="Rectangle 21">
            <a:extLst>
              <a:ext uri="{FF2B5EF4-FFF2-40B4-BE49-F238E27FC236}">
                <a16:creationId xmlns:a16="http://schemas.microsoft.com/office/drawing/2014/main" id="{20377311-88F0-DD4C-868F-426D2FDE0162}"/>
              </a:ext>
            </a:extLst>
          </p:cNvPr>
          <p:cNvSpPr/>
          <p:nvPr/>
        </p:nvSpPr>
        <p:spPr>
          <a:xfrm>
            <a:off x="697675" y="1477762"/>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Promoting events and workshops</a:t>
            </a:r>
          </a:p>
        </p:txBody>
      </p:sp>
      <p:sp>
        <p:nvSpPr>
          <p:cNvPr id="23" name="TextBox 22">
            <a:extLst>
              <a:ext uri="{FF2B5EF4-FFF2-40B4-BE49-F238E27FC236}">
                <a16:creationId xmlns:a16="http://schemas.microsoft.com/office/drawing/2014/main" id="{F3DD5F10-D894-AF4A-84A2-4878FC377967}"/>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WHAT’S YOUR GOAL?</a:t>
            </a:r>
          </a:p>
        </p:txBody>
      </p:sp>
    </p:spTree>
    <p:extLst>
      <p:ext uri="{BB962C8B-B14F-4D97-AF65-F5344CB8AC3E}">
        <p14:creationId xmlns:p14="http://schemas.microsoft.com/office/powerpoint/2010/main" val="3556734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5" name="Picture 4">
            <a:extLst>
              <a:ext uri="{FF2B5EF4-FFF2-40B4-BE49-F238E27FC236}">
                <a16:creationId xmlns:a16="http://schemas.microsoft.com/office/drawing/2014/main" id="{F2F442E1-629D-2246-B59B-F8F1C52D8710}"/>
              </a:ext>
            </a:extLst>
          </p:cNvPr>
          <p:cNvPicPr>
            <a:picLocks noChangeAspect="1"/>
          </p:cNvPicPr>
          <p:nvPr/>
        </p:nvPicPr>
        <p:blipFill>
          <a:blip r:embed="rId3"/>
          <a:stretch>
            <a:fillRect/>
          </a:stretch>
        </p:blipFill>
        <p:spPr>
          <a:xfrm>
            <a:off x="5329860" y="2682090"/>
            <a:ext cx="2285999" cy="3200400"/>
          </a:xfrm>
          <a:prstGeom prst="rect">
            <a:avLst/>
          </a:prstGeom>
          <a:ln>
            <a:solidFill>
              <a:srgbClr val="21314D"/>
            </a:solidFill>
          </a:ln>
        </p:spPr>
      </p:pic>
      <p:pic>
        <p:nvPicPr>
          <p:cNvPr id="3" name="Picture 2">
            <a:extLst>
              <a:ext uri="{FF2B5EF4-FFF2-40B4-BE49-F238E27FC236}">
                <a16:creationId xmlns:a16="http://schemas.microsoft.com/office/drawing/2014/main" id="{89090B6D-C65A-9C4C-9716-AB525CE302E8}"/>
              </a:ext>
            </a:extLst>
          </p:cNvPr>
          <p:cNvPicPr>
            <a:picLocks noChangeAspect="1"/>
          </p:cNvPicPr>
          <p:nvPr/>
        </p:nvPicPr>
        <p:blipFill>
          <a:blip r:embed="rId4"/>
          <a:stretch>
            <a:fillRect/>
          </a:stretch>
        </p:blipFill>
        <p:spPr>
          <a:xfrm>
            <a:off x="1945057" y="2689584"/>
            <a:ext cx="2285999" cy="3200400"/>
          </a:xfrm>
          <a:prstGeom prst="rect">
            <a:avLst/>
          </a:prstGeom>
          <a:ln>
            <a:solidFill>
              <a:srgbClr val="21314D"/>
            </a:solidFill>
          </a:ln>
        </p:spPr>
      </p:pic>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8" name="TextBox 17">
            <a:extLst>
              <a:ext uri="{FF2B5EF4-FFF2-40B4-BE49-F238E27FC236}">
                <a16:creationId xmlns:a16="http://schemas.microsoft.com/office/drawing/2014/main" id="{7CFB6712-888C-BA4A-96AC-5F7A475BCD98}"/>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0" name="Freeform 114">
            <a:extLst>
              <a:ext uri="{FF2B5EF4-FFF2-40B4-BE49-F238E27FC236}">
                <a16:creationId xmlns:a16="http://schemas.microsoft.com/office/drawing/2014/main" id="{60B4BE6E-3CE1-3943-9194-51FAE652ADE7}"/>
              </a:ext>
            </a:extLst>
          </p:cNvPr>
          <p:cNvSpPr>
            <a:spLocks noChangeArrowheads="1"/>
          </p:cNvSpPr>
          <p:nvPr/>
        </p:nvSpPr>
        <p:spPr bwMode="auto">
          <a:xfrm>
            <a:off x="697675" y="1997806"/>
            <a:ext cx="378983" cy="398473"/>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chemeClr val="accent2"/>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1" name="TextBox 20">
            <a:extLst>
              <a:ext uri="{FF2B5EF4-FFF2-40B4-BE49-F238E27FC236}">
                <a16:creationId xmlns:a16="http://schemas.microsoft.com/office/drawing/2014/main" id="{84FCDE58-7A84-1246-9A19-292F10F58746}"/>
              </a:ext>
            </a:extLst>
          </p:cNvPr>
          <p:cNvSpPr txBox="1"/>
          <p:nvPr/>
        </p:nvSpPr>
        <p:spPr>
          <a:xfrm>
            <a:off x="1076658" y="1973250"/>
            <a:ext cx="4022798" cy="523220"/>
          </a:xfrm>
          <a:prstGeom prst="rect">
            <a:avLst/>
          </a:prstGeom>
          <a:noFill/>
        </p:spPr>
        <p:txBody>
          <a:bodyPr wrap="square" rtlCol="0">
            <a:spAutoFit/>
          </a:bodyPr>
          <a:lstStyle/>
          <a:p>
            <a:r>
              <a:rPr lang="en-US" sz="1400" b="1" dirty="0">
                <a:solidFill>
                  <a:srgbClr val="21314D"/>
                </a:solidFill>
                <a:latin typeface="Avenir Roman" panose="02000503020000020003" pitchFamily="2" charset="0"/>
                <a:ea typeface="Lato" charset="0"/>
                <a:cs typeface="Lato" charset="0"/>
              </a:rPr>
              <a:t>TIP: Go double-sided if you’re handing them </a:t>
            </a:r>
            <a:br>
              <a:rPr lang="en-US" sz="1400" b="1" dirty="0">
                <a:solidFill>
                  <a:srgbClr val="21314D"/>
                </a:solidFill>
                <a:latin typeface="Avenir Roman" panose="02000503020000020003" pitchFamily="2" charset="0"/>
                <a:ea typeface="Lato" charset="0"/>
                <a:cs typeface="Lato" charset="0"/>
              </a:rPr>
            </a:br>
            <a:r>
              <a:rPr lang="en-US" sz="1400" b="1" dirty="0">
                <a:solidFill>
                  <a:srgbClr val="21314D"/>
                </a:solidFill>
                <a:latin typeface="Avenir Roman" panose="02000503020000020003" pitchFamily="2" charset="0"/>
                <a:ea typeface="Lato" charset="0"/>
                <a:cs typeface="Lato" charset="0"/>
              </a:rPr>
              <a:t>       out </a:t>
            </a:r>
            <a:r>
              <a:rPr lang="en-US" sz="1400" b="1" dirty="0">
                <a:solidFill>
                  <a:srgbClr val="A22B38"/>
                </a:solidFill>
                <a:latin typeface="Avenir Roman" panose="02000503020000020003" pitchFamily="2" charset="0"/>
                <a:ea typeface="Lato" charset="0"/>
                <a:cs typeface="Lato" charset="0"/>
              </a:rPr>
              <a:t>in-person </a:t>
            </a:r>
            <a:endParaRPr lang="en-US" sz="2400" b="1" dirty="0">
              <a:solidFill>
                <a:srgbClr val="A22B38"/>
              </a:solidFill>
              <a:latin typeface="Avenir Roman" panose="02000503020000020003" pitchFamily="2" charset="0"/>
              <a:ea typeface="Lato" charset="0"/>
              <a:cs typeface="Lato" charset="0"/>
            </a:endParaRPr>
          </a:p>
        </p:txBody>
      </p:sp>
      <p:sp>
        <p:nvSpPr>
          <p:cNvPr id="14" name="Freeform 116">
            <a:extLst>
              <a:ext uri="{FF2B5EF4-FFF2-40B4-BE49-F238E27FC236}">
                <a16:creationId xmlns:a16="http://schemas.microsoft.com/office/drawing/2014/main" id="{BB93A99E-985D-1340-A797-F0EEFC8EAA5A}"/>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2" name="Rectangle 21">
            <a:extLst>
              <a:ext uri="{FF2B5EF4-FFF2-40B4-BE49-F238E27FC236}">
                <a16:creationId xmlns:a16="http://schemas.microsoft.com/office/drawing/2014/main" id="{20377311-88F0-DD4C-868F-426D2FDE0162}"/>
              </a:ext>
            </a:extLst>
          </p:cNvPr>
          <p:cNvSpPr/>
          <p:nvPr/>
        </p:nvSpPr>
        <p:spPr>
          <a:xfrm>
            <a:off x="697675" y="1477762"/>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Promoting events and workshops</a:t>
            </a:r>
          </a:p>
        </p:txBody>
      </p:sp>
      <p:sp>
        <p:nvSpPr>
          <p:cNvPr id="23" name="TextBox 22">
            <a:extLst>
              <a:ext uri="{FF2B5EF4-FFF2-40B4-BE49-F238E27FC236}">
                <a16:creationId xmlns:a16="http://schemas.microsoft.com/office/drawing/2014/main" id="{F3DD5F10-D894-AF4A-84A2-4878FC377967}"/>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WHAT’S YOUR GOAL?</a:t>
            </a:r>
          </a:p>
        </p:txBody>
      </p:sp>
    </p:spTree>
    <p:extLst>
      <p:ext uri="{BB962C8B-B14F-4D97-AF65-F5344CB8AC3E}">
        <p14:creationId xmlns:p14="http://schemas.microsoft.com/office/powerpoint/2010/main" val="860424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8" name="TextBox 17">
            <a:extLst>
              <a:ext uri="{FF2B5EF4-FFF2-40B4-BE49-F238E27FC236}">
                <a16:creationId xmlns:a16="http://schemas.microsoft.com/office/drawing/2014/main" id="{7CFB6712-888C-BA4A-96AC-5F7A475BCD98}"/>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5" name="Rectangle 14">
            <a:extLst>
              <a:ext uri="{FF2B5EF4-FFF2-40B4-BE49-F238E27FC236}">
                <a16:creationId xmlns:a16="http://schemas.microsoft.com/office/drawing/2014/main" id="{630E74A5-6140-2647-AC34-E1353C139C98}"/>
              </a:ext>
            </a:extLst>
          </p:cNvPr>
          <p:cNvSpPr/>
          <p:nvPr/>
        </p:nvSpPr>
        <p:spPr>
          <a:xfrm>
            <a:off x="697675" y="1477762"/>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Promoting events and workshops</a:t>
            </a:r>
          </a:p>
        </p:txBody>
      </p:sp>
      <p:sp>
        <p:nvSpPr>
          <p:cNvPr id="16" name="TextBox 15">
            <a:extLst>
              <a:ext uri="{FF2B5EF4-FFF2-40B4-BE49-F238E27FC236}">
                <a16:creationId xmlns:a16="http://schemas.microsoft.com/office/drawing/2014/main" id="{E2A64BF8-95CD-2A4E-90D0-ABAF444B3531}"/>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WHAT’S YOUR GOAL?</a:t>
            </a:r>
          </a:p>
        </p:txBody>
      </p:sp>
      <p:pic>
        <p:nvPicPr>
          <p:cNvPr id="2" name="Picture 1">
            <a:extLst>
              <a:ext uri="{FF2B5EF4-FFF2-40B4-BE49-F238E27FC236}">
                <a16:creationId xmlns:a16="http://schemas.microsoft.com/office/drawing/2014/main" id="{EBC8574A-A44B-0E41-93B7-AC26571071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8810" l="556" r="97889"/>
                    </a14:imgEffect>
                  </a14:imgLayer>
                </a14:imgProps>
              </a:ext>
            </a:extLst>
          </a:blip>
          <a:stretch>
            <a:fillRect/>
          </a:stretch>
        </p:blipFill>
        <p:spPr>
          <a:xfrm>
            <a:off x="899716" y="2224444"/>
            <a:ext cx="7375492" cy="2753517"/>
          </a:xfrm>
          <a:prstGeom prst="rect">
            <a:avLst/>
          </a:prstGeom>
        </p:spPr>
      </p:pic>
      <p:sp>
        <p:nvSpPr>
          <p:cNvPr id="14" name="Freeform 116">
            <a:extLst>
              <a:ext uri="{FF2B5EF4-FFF2-40B4-BE49-F238E27FC236}">
                <a16:creationId xmlns:a16="http://schemas.microsoft.com/office/drawing/2014/main" id="{53044421-2E99-A544-AA27-8C8D117264A1}"/>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2" name="Freeform 114">
            <a:extLst>
              <a:ext uri="{FF2B5EF4-FFF2-40B4-BE49-F238E27FC236}">
                <a16:creationId xmlns:a16="http://schemas.microsoft.com/office/drawing/2014/main" id="{B214652E-689C-4F4D-8C61-B2CA16AFA0D2}"/>
              </a:ext>
            </a:extLst>
          </p:cNvPr>
          <p:cNvSpPr>
            <a:spLocks noChangeAspect="1" noChangeArrowheads="1"/>
          </p:cNvSpPr>
          <p:nvPr/>
        </p:nvSpPr>
        <p:spPr bwMode="auto">
          <a:xfrm>
            <a:off x="631298" y="5289234"/>
            <a:ext cx="392432" cy="412613"/>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rgbClr val="A22B38"/>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3" name="TextBox 22">
            <a:extLst>
              <a:ext uri="{FF2B5EF4-FFF2-40B4-BE49-F238E27FC236}">
                <a16:creationId xmlns:a16="http://schemas.microsoft.com/office/drawing/2014/main" id="{AA445545-631F-EA4B-A2E3-0B6BD5789A5A}"/>
              </a:ext>
            </a:extLst>
          </p:cNvPr>
          <p:cNvSpPr txBox="1"/>
          <p:nvPr/>
        </p:nvSpPr>
        <p:spPr>
          <a:xfrm>
            <a:off x="1023730" y="5302588"/>
            <a:ext cx="7586060" cy="646331"/>
          </a:xfrm>
          <a:prstGeom prst="rect">
            <a:avLst/>
          </a:prstGeom>
          <a:noFill/>
        </p:spPr>
        <p:txBody>
          <a:bodyPr wrap="square" rtlCol="0">
            <a:spAutoFit/>
          </a:bodyPr>
          <a:lstStyle/>
          <a:p>
            <a:r>
              <a:rPr lang="en-US" b="1" dirty="0">
                <a:solidFill>
                  <a:srgbClr val="A22B38"/>
                </a:solidFill>
                <a:latin typeface="Avenir Roman" panose="02000503020000020003" pitchFamily="2" charset="0"/>
                <a:ea typeface="Lato" charset="0"/>
                <a:cs typeface="Lato" charset="0"/>
              </a:rPr>
              <a:t>TIP: If you can’t print in color, use thick icons, bold fonts, and print on colored paper</a:t>
            </a:r>
          </a:p>
        </p:txBody>
      </p:sp>
    </p:spTree>
    <p:extLst>
      <p:ext uri="{BB962C8B-B14F-4D97-AF65-F5344CB8AC3E}">
        <p14:creationId xmlns:p14="http://schemas.microsoft.com/office/powerpoint/2010/main" val="3145325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22" name="TextBox 21">
            <a:extLst>
              <a:ext uri="{FF2B5EF4-FFF2-40B4-BE49-F238E27FC236}">
                <a16:creationId xmlns:a16="http://schemas.microsoft.com/office/drawing/2014/main" id="{0C5C18A3-B19C-8648-A257-7A03C1BA0C75}"/>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3" name="TextBox 12">
            <a:extLst>
              <a:ext uri="{FF2B5EF4-FFF2-40B4-BE49-F238E27FC236}">
                <a16:creationId xmlns:a16="http://schemas.microsoft.com/office/drawing/2014/main" id="{E2D67D3C-2FFA-3449-BF86-F5C581B38F66}"/>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WHAT’S YOUR GOAL?</a:t>
            </a:r>
          </a:p>
        </p:txBody>
      </p:sp>
      <p:sp>
        <p:nvSpPr>
          <p:cNvPr id="14" name="TextBox 13">
            <a:extLst>
              <a:ext uri="{FF2B5EF4-FFF2-40B4-BE49-F238E27FC236}">
                <a16:creationId xmlns:a16="http://schemas.microsoft.com/office/drawing/2014/main" id="{BFD20DBA-607C-EF46-B084-6B44A5CB4069}"/>
              </a:ext>
            </a:extLst>
          </p:cNvPr>
          <p:cNvSpPr txBox="1"/>
          <p:nvPr/>
        </p:nvSpPr>
        <p:spPr>
          <a:xfrm>
            <a:off x="697675" y="2253932"/>
            <a:ext cx="3092719" cy="338554"/>
          </a:xfrm>
          <a:prstGeom prst="rect">
            <a:avLst/>
          </a:prstGeom>
          <a:noFill/>
        </p:spPr>
        <p:txBody>
          <a:bodyPr wrap="square" rtlCol="0">
            <a:spAutoFit/>
          </a:bodyPr>
          <a:lstStyle/>
          <a:p>
            <a:r>
              <a:rPr lang="en-US" sz="1600" b="1" dirty="0">
                <a:solidFill>
                  <a:srgbClr val="21314D"/>
                </a:solidFill>
                <a:latin typeface="Avenir Roman" panose="02000503020000020003" pitchFamily="2" charset="0"/>
                <a:ea typeface="Lato" charset="0"/>
                <a:cs typeface="Lato" charset="0"/>
              </a:rPr>
              <a:t>INFORMATIONAL</a:t>
            </a:r>
            <a:endParaRPr lang="en-US" sz="2800" b="1" dirty="0">
              <a:solidFill>
                <a:srgbClr val="21314D"/>
              </a:solidFill>
              <a:latin typeface="Avenir Roman" panose="02000503020000020003" pitchFamily="2" charset="0"/>
              <a:ea typeface="Lato" charset="0"/>
              <a:cs typeface="Lato" charset="0"/>
            </a:endParaRPr>
          </a:p>
        </p:txBody>
      </p:sp>
      <p:sp>
        <p:nvSpPr>
          <p:cNvPr id="20" name="TextBox 19">
            <a:extLst>
              <a:ext uri="{FF2B5EF4-FFF2-40B4-BE49-F238E27FC236}">
                <a16:creationId xmlns:a16="http://schemas.microsoft.com/office/drawing/2014/main" id="{1E5B80DE-5F63-3D40-9A40-B49A7C107C56}"/>
              </a:ext>
            </a:extLst>
          </p:cNvPr>
          <p:cNvSpPr txBox="1"/>
          <p:nvPr/>
        </p:nvSpPr>
        <p:spPr>
          <a:xfrm>
            <a:off x="715438" y="2592486"/>
            <a:ext cx="3088208" cy="19070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Length: longer</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Ideas: brochure, booklet</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Content: info won’t change</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Invest – use a real printer!</a:t>
            </a:r>
          </a:p>
          <a:p>
            <a:pPr marL="285750" indent="-285750">
              <a:lnSpc>
                <a:spcPct val="150000"/>
              </a:lnSpc>
              <a:buFont typeface="Arial" panose="020B0604020202020204" pitchFamily="34" charset="0"/>
              <a:buChar char="•"/>
            </a:pPr>
            <a:r>
              <a:rPr lang="en-US" sz="1600" b="1" u="sng" dirty="0">
                <a:solidFill>
                  <a:srgbClr val="21314D"/>
                </a:solidFill>
                <a:latin typeface="Avenir Roman" panose="02000503020000020003" pitchFamily="2" charset="0"/>
                <a:ea typeface="Lato" charset="0"/>
                <a:cs typeface="Lato" charset="0"/>
              </a:rPr>
              <a:t>Your goal</a:t>
            </a:r>
            <a:r>
              <a:rPr lang="en-US" sz="1600" b="1" dirty="0">
                <a:solidFill>
                  <a:srgbClr val="21314D"/>
                </a:solidFill>
                <a:latin typeface="Avenir Roman" panose="02000503020000020003" pitchFamily="2" charset="0"/>
                <a:ea typeface="Lato" charset="0"/>
                <a:cs typeface="Lato" charset="0"/>
              </a:rPr>
              <a:t>: be persuasive!</a:t>
            </a:r>
          </a:p>
        </p:txBody>
      </p:sp>
      <p:sp>
        <p:nvSpPr>
          <p:cNvPr id="10" name="TextBox 9">
            <a:extLst>
              <a:ext uri="{FF2B5EF4-FFF2-40B4-BE49-F238E27FC236}">
                <a16:creationId xmlns:a16="http://schemas.microsoft.com/office/drawing/2014/main" id="{A8689ABC-AC46-5C40-8FA8-5311EE5F5BED}"/>
              </a:ext>
            </a:extLst>
          </p:cNvPr>
          <p:cNvSpPr txBox="1"/>
          <p:nvPr/>
        </p:nvSpPr>
        <p:spPr>
          <a:xfrm>
            <a:off x="5517071" y="2253932"/>
            <a:ext cx="3092719" cy="338554"/>
          </a:xfrm>
          <a:prstGeom prst="rect">
            <a:avLst/>
          </a:prstGeom>
          <a:noFill/>
        </p:spPr>
        <p:txBody>
          <a:bodyPr wrap="square" rtlCol="0">
            <a:spAutoFit/>
          </a:bodyPr>
          <a:lstStyle/>
          <a:p>
            <a:r>
              <a:rPr lang="en-US" sz="1600" b="1" dirty="0">
                <a:solidFill>
                  <a:srgbClr val="21314D"/>
                </a:solidFill>
                <a:latin typeface="Avenir Roman" panose="02000503020000020003" pitchFamily="2" charset="0"/>
                <a:ea typeface="Lato" charset="0"/>
                <a:cs typeface="Lato" charset="0"/>
              </a:rPr>
              <a:t>WHAT TO INCLUDE</a:t>
            </a:r>
            <a:endParaRPr lang="en-US" sz="2800" b="1" dirty="0">
              <a:solidFill>
                <a:srgbClr val="21314D"/>
              </a:solidFill>
              <a:latin typeface="Avenir Roman" panose="02000503020000020003" pitchFamily="2" charset="0"/>
              <a:ea typeface="Lato" charset="0"/>
              <a:cs typeface="Lato" charset="0"/>
            </a:endParaRPr>
          </a:p>
        </p:txBody>
      </p:sp>
      <p:sp>
        <p:nvSpPr>
          <p:cNvPr id="12" name="TextBox 11">
            <a:extLst>
              <a:ext uri="{FF2B5EF4-FFF2-40B4-BE49-F238E27FC236}">
                <a16:creationId xmlns:a16="http://schemas.microsoft.com/office/drawing/2014/main" id="{93D7CA33-D61F-7D4D-B786-6E794A19FE80}"/>
              </a:ext>
            </a:extLst>
          </p:cNvPr>
          <p:cNvSpPr txBox="1"/>
          <p:nvPr/>
        </p:nvSpPr>
        <p:spPr>
          <a:xfrm>
            <a:off x="5521582" y="2592486"/>
            <a:ext cx="3088208" cy="19070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Program description</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Who it’s for</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How it can help them</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Who its helped before</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Where they can sign up</a:t>
            </a:r>
          </a:p>
        </p:txBody>
      </p:sp>
      <p:sp>
        <p:nvSpPr>
          <p:cNvPr id="16" name="Rectangle 15">
            <a:extLst>
              <a:ext uri="{FF2B5EF4-FFF2-40B4-BE49-F238E27FC236}">
                <a16:creationId xmlns:a16="http://schemas.microsoft.com/office/drawing/2014/main" id="{6A36A909-CC33-1240-9A5D-3689DC7490F4}"/>
              </a:ext>
            </a:extLst>
          </p:cNvPr>
          <p:cNvSpPr/>
          <p:nvPr/>
        </p:nvSpPr>
        <p:spPr>
          <a:xfrm>
            <a:off x="697675" y="1477762"/>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Information about your organization and services</a:t>
            </a:r>
          </a:p>
        </p:txBody>
      </p:sp>
      <p:sp>
        <p:nvSpPr>
          <p:cNvPr id="18" name="Freeform 116">
            <a:extLst>
              <a:ext uri="{FF2B5EF4-FFF2-40B4-BE49-F238E27FC236}">
                <a16:creationId xmlns:a16="http://schemas.microsoft.com/office/drawing/2014/main" id="{E01AE1DD-5FD2-994C-8B5B-2C469E99325A}"/>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772864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5" y="1114859"/>
            <a:ext cx="788734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COMPOSING CONTENT</a:t>
            </a: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22" name="Rectangle 21">
            <a:extLst>
              <a:ext uri="{FF2B5EF4-FFF2-40B4-BE49-F238E27FC236}">
                <a16:creationId xmlns:a16="http://schemas.microsoft.com/office/drawing/2014/main" id="{54595763-8D71-AC4B-89F1-676EE398051B}"/>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1" name="TextBox 10">
            <a:extLst>
              <a:ext uri="{FF2B5EF4-FFF2-40B4-BE49-F238E27FC236}">
                <a16:creationId xmlns:a16="http://schemas.microsoft.com/office/drawing/2014/main" id="{4BB30973-18E6-7848-B0B3-1CF868A4B71A}"/>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2" name="Freeform 116">
            <a:extLst>
              <a:ext uri="{FF2B5EF4-FFF2-40B4-BE49-F238E27FC236}">
                <a16:creationId xmlns:a16="http://schemas.microsoft.com/office/drawing/2014/main" id="{15DDE093-331D-CF4F-816D-54D5570E5024}"/>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3" name="TextBox 12">
            <a:extLst>
              <a:ext uri="{FF2B5EF4-FFF2-40B4-BE49-F238E27FC236}">
                <a16:creationId xmlns:a16="http://schemas.microsoft.com/office/drawing/2014/main" id="{EEE12943-E325-D849-943D-43F798600A8F}"/>
              </a:ext>
            </a:extLst>
          </p:cNvPr>
          <p:cNvSpPr txBox="1"/>
          <p:nvPr/>
        </p:nvSpPr>
        <p:spPr>
          <a:xfrm>
            <a:off x="2018809" y="2866623"/>
            <a:ext cx="1793855" cy="338554"/>
          </a:xfrm>
          <a:prstGeom prst="rect">
            <a:avLst/>
          </a:prstGeom>
          <a:noFill/>
        </p:spPr>
        <p:txBody>
          <a:bodyPr wrap="square" rtlCol="0">
            <a:spAutoFit/>
          </a:bodyPr>
          <a:lstStyle/>
          <a:p>
            <a:r>
              <a:rPr lang="en-US" sz="1600" b="1" dirty="0">
                <a:solidFill>
                  <a:srgbClr val="21314D"/>
                </a:solidFill>
                <a:latin typeface="Avenir Roman" panose="02000503020000020003" pitchFamily="2" charset="0"/>
                <a:ea typeface="Lato" charset="0"/>
                <a:cs typeface="Lato" charset="0"/>
              </a:rPr>
              <a:t>STEP TWO</a:t>
            </a:r>
            <a:endParaRPr lang="en-US" sz="2800" b="1" dirty="0">
              <a:solidFill>
                <a:srgbClr val="21314D"/>
              </a:solidFill>
              <a:latin typeface="Avenir Roman" panose="02000503020000020003" pitchFamily="2" charset="0"/>
              <a:ea typeface="Lato" charset="0"/>
              <a:cs typeface="Lato" charset="0"/>
            </a:endParaRPr>
          </a:p>
        </p:txBody>
      </p:sp>
      <p:sp>
        <p:nvSpPr>
          <p:cNvPr id="14" name="TextBox 13">
            <a:extLst>
              <a:ext uri="{FF2B5EF4-FFF2-40B4-BE49-F238E27FC236}">
                <a16:creationId xmlns:a16="http://schemas.microsoft.com/office/drawing/2014/main" id="{A3D95A9F-2340-4D43-8742-6F4F4AF0C68D}"/>
              </a:ext>
            </a:extLst>
          </p:cNvPr>
          <p:cNvSpPr txBox="1"/>
          <p:nvPr/>
        </p:nvSpPr>
        <p:spPr>
          <a:xfrm>
            <a:off x="3812664" y="2790255"/>
            <a:ext cx="3569689" cy="1168397"/>
          </a:xfrm>
          <a:prstGeom prst="rect">
            <a:avLst/>
          </a:prstGeom>
          <a:noFill/>
        </p:spPr>
        <p:txBody>
          <a:bodyPr wrap="square" rtlCol="0">
            <a:spAutoFit/>
          </a:bodyPr>
          <a:lstStyle/>
          <a:p>
            <a:pPr>
              <a:lnSpc>
                <a:spcPct val="150000"/>
              </a:lnSpc>
            </a:pPr>
            <a:r>
              <a:rPr lang="en-US" sz="1600" b="1" dirty="0">
                <a:solidFill>
                  <a:srgbClr val="21314D"/>
                </a:solidFill>
                <a:latin typeface="Avenir Roman" panose="02000503020000020003" pitchFamily="2" charset="0"/>
                <a:ea typeface="Lato" charset="0"/>
                <a:cs typeface="Lato" charset="0"/>
              </a:rPr>
              <a:t>ORGANIZE AND PRIORITIZE</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What is essential?</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What’s just taking up space?</a:t>
            </a:r>
          </a:p>
        </p:txBody>
      </p:sp>
    </p:spTree>
    <p:extLst>
      <p:ext uri="{BB962C8B-B14F-4D97-AF65-F5344CB8AC3E}">
        <p14:creationId xmlns:p14="http://schemas.microsoft.com/office/powerpoint/2010/main" val="311108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5" y="1114859"/>
            <a:ext cx="788734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COMPOSING CONTENT</a:t>
            </a: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5" name="TextBox 14"/>
          <p:cNvSpPr txBox="1"/>
          <p:nvPr/>
        </p:nvSpPr>
        <p:spPr>
          <a:xfrm>
            <a:off x="1532560" y="1954073"/>
            <a:ext cx="1793855" cy="338554"/>
          </a:xfrm>
          <a:prstGeom prst="rect">
            <a:avLst/>
          </a:prstGeom>
          <a:noFill/>
        </p:spPr>
        <p:txBody>
          <a:bodyPr wrap="square" rtlCol="0">
            <a:spAutoFit/>
          </a:bodyPr>
          <a:lstStyle/>
          <a:p>
            <a:r>
              <a:rPr lang="en-US" sz="1600" b="1" dirty="0">
                <a:solidFill>
                  <a:srgbClr val="21314D"/>
                </a:solidFill>
                <a:latin typeface="Avenir Roman" panose="02000503020000020003" pitchFamily="2" charset="0"/>
                <a:ea typeface="Lato" charset="0"/>
                <a:cs typeface="Lato" charset="0"/>
              </a:rPr>
              <a:t>STEP ONE</a:t>
            </a:r>
            <a:endParaRPr lang="en-US" sz="2800" b="1" dirty="0">
              <a:solidFill>
                <a:srgbClr val="21314D"/>
              </a:solidFill>
              <a:latin typeface="Avenir Roman" panose="02000503020000020003" pitchFamily="2" charset="0"/>
              <a:ea typeface="Lato" charset="0"/>
              <a:cs typeface="Lato" charset="0"/>
            </a:endParaRPr>
          </a:p>
        </p:txBody>
      </p:sp>
      <p:sp>
        <p:nvSpPr>
          <p:cNvPr id="22" name="Rectangle 21">
            <a:extLst>
              <a:ext uri="{FF2B5EF4-FFF2-40B4-BE49-F238E27FC236}">
                <a16:creationId xmlns:a16="http://schemas.microsoft.com/office/drawing/2014/main" id="{54595763-8D71-AC4B-89F1-676EE398051B}"/>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31" name="Freeform 170">
            <a:extLst>
              <a:ext uri="{FF2B5EF4-FFF2-40B4-BE49-F238E27FC236}">
                <a16:creationId xmlns:a16="http://schemas.microsoft.com/office/drawing/2014/main" id="{840C9285-0313-6F47-B17C-C48AB688C2E8}"/>
              </a:ext>
            </a:extLst>
          </p:cNvPr>
          <p:cNvSpPr>
            <a:spLocks noChangeAspect="1" noChangeArrowheads="1"/>
          </p:cNvSpPr>
          <p:nvPr/>
        </p:nvSpPr>
        <p:spPr bwMode="auto">
          <a:xfrm>
            <a:off x="6099680" y="423493"/>
            <a:ext cx="267815" cy="274320"/>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solidFill>
                <a:srgbClr val="21314D"/>
              </a:solidFill>
              <a:latin typeface="Lato Regular" charset="0"/>
              <a:ea typeface="+mn-ea"/>
            </a:endParaRPr>
          </a:p>
        </p:txBody>
      </p:sp>
      <p:sp>
        <p:nvSpPr>
          <p:cNvPr id="26" name="TextBox 25">
            <a:extLst>
              <a:ext uri="{FF2B5EF4-FFF2-40B4-BE49-F238E27FC236}">
                <a16:creationId xmlns:a16="http://schemas.microsoft.com/office/drawing/2014/main" id="{F91A883E-32A2-9E42-B5D0-5A2A4B6518EB}"/>
              </a:ext>
            </a:extLst>
          </p:cNvPr>
          <p:cNvSpPr txBox="1"/>
          <p:nvPr/>
        </p:nvSpPr>
        <p:spPr>
          <a:xfrm>
            <a:off x="4448742" y="1910267"/>
            <a:ext cx="3569689" cy="1168397"/>
          </a:xfrm>
          <a:prstGeom prst="rect">
            <a:avLst/>
          </a:prstGeom>
          <a:noFill/>
        </p:spPr>
        <p:txBody>
          <a:bodyPr wrap="square" rtlCol="0">
            <a:spAutoFit/>
          </a:bodyPr>
          <a:lstStyle/>
          <a:p>
            <a:pPr>
              <a:lnSpc>
                <a:spcPct val="150000"/>
              </a:lnSpc>
            </a:pPr>
            <a:r>
              <a:rPr lang="en-US" sz="1600" b="1" dirty="0">
                <a:solidFill>
                  <a:srgbClr val="21314D"/>
                </a:solidFill>
                <a:latin typeface="Avenir Roman" panose="02000503020000020003" pitchFamily="2" charset="0"/>
                <a:ea typeface="Lato" charset="0"/>
                <a:cs typeface="Lato" charset="0"/>
              </a:rPr>
              <a:t>CREATE A CONTENT STRATEGY</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How will this be used?</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How often will we need it?</a:t>
            </a:r>
            <a:endParaRPr lang="en-US" sz="2800" b="1" dirty="0">
              <a:solidFill>
                <a:srgbClr val="21314D"/>
              </a:solidFill>
              <a:latin typeface="Avenir Roman" panose="02000503020000020003" pitchFamily="2" charset="0"/>
              <a:ea typeface="Lato" charset="0"/>
              <a:cs typeface="Lato" charset="0"/>
            </a:endParaRPr>
          </a:p>
        </p:txBody>
      </p:sp>
      <p:sp>
        <p:nvSpPr>
          <p:cNvPr id="20" name="TextBox 19">
            <a:extLst>
              <a:ext uri="{FF2B5EF4-FFF2-40B4-BE49-F238E27FC236}">
                <a16:creationId xmlns:a16="http://schemas.microsoft.com/office/drawing/2014/main" id="{7631DC3B-FAE7-144D-B1AD-182D3D656214}"/>
              </a:ext>
            </a:extLst>
          </p:cNvPr>
          <p:cNvSpPr txBox="1"/>
          <p:nvPr/>
        </p:nvSpPr>
        <p:spPr>
          <a:xfrm>
            <a:off x="6307667" y="396123"/>
            <a:ext cx="2278621"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BACK TO BASICS</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4" name="Picture 3">
            <a:extLst>
              <a:ext uri="{FF2B5EF4-FFF2-40B4-BE49-F238E27FC236}">
                <a16:creationId xmlns:a16="http://schemas.microsoft.com/office/drawing/2014/main" id="{3E0F3C26-9698-C145-B661-F505E47E73DA}"/>
              </a:ext>
            </a:extLst>
          </p:cNvPr>
          <p:cNvPicPr>
            <a:picLocks noChangeAspect="1"/>
          </p:cNvPicPr>
          <p:nvPr/>
        </p:nvPicPr>
        <p:blipFill>
          <a:blip r:embed="rId3"/>
          <a:stretch>
            <a:fillRect/>
          </a:stretch>
        </p:blipFill>
        <p:spPr>
          <a:xfrm>
            <a:off x="0" y="118872"/>
            <a:ext cx="9144000" cy="6620256"/>
          </a:xfrm>
          <a:prstGeom prst="rect">
            <a:avLst/>
          </a:prstGeom>
        </p:spPr>
      </p:pic>
    </p:spTree>
    <p:extLst>
      <p:ext uri="{BB962C8B-B14F-4D97-AF65-F5344CB8AC3E}">
        <p14:creationId xmlns:p14="http://schemas.microsoft.com/office/powerpoint/2010/main" val="118426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5" y="1114859"/>
            <a:ext cx="788734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COMPOSING CONTENT</a:t>
            </a: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5" name="TextBox 14"/>
          <p:cNvSpPr txBox="1"/>
          <p:nvPr/>
        </p:nvSpPr>
        <p:spPr>
          <a:xfrm>
            <a:off x="1532560" y="1954073"/>
            <a:ext cx="1793855" cy="338554"/>
          </a:xfrm>
          <a:prstGeom prst="rect">
            <a:avLst/>
          </a:prstGeom>
          <a:noFill/>
        </p:spPr>
        <p:txBody>
          <a:bodyPr wrap="square" rtlCol="0">
            <a:spAutoFit/>
          </a:bodyPr>
          <a:lstStyle/>
          <a:p>
            <a:r>
              <a:rPr lang="en-US" sz="1600" b="1" dirty="0">
                <a:solidFill>
                  <a:srgbClr val="21314D"/>
                </a:solidFill>
                <a:latin typeface="Avenir Roman" panose="02000503020000020003" pitchFamily="2" charset="0"/>
                <a:ea typeface="Lato" charset="0"/>
                <a:cs typeface="Lato" charset="0"/>
              </a:rPr>
              <a:t>STEP THREE</a:t>
            </a:r>
            <a:endParaRPr lang="en-US" sz="2800" b="1" dirty="0">
              <a:solidFill>
                <a:srgbClr val="21314D"/>
              </a:solidFill>
              <a:latin typeface="Avenir Roman" panose="02000503020000020003" pitchFamily="2" charset="0"/>
              <a:ea typeface="Lato" charset="0"/>
              <a:cs typeface="Lato" charset="0"/>
            </a:endParaRPr>
          </a:p>
        </p:txBody>
      </p:sp>
      <p:sp>
        <p:nvSpPr>
          <p:cNvPr id="22" name="Rectangle 21">
            <a:extLst>
              <a:ext uri="{FF2B5EF4-FFF2-40B4-BE49-F238E27FC236}">
                <a16:creationId xmlns:a16="http://schemas.microsoft.com/office/drawing/2014/main" id="{54595763-8D71-AC4B-89F1-676EE398051B}"/>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26" name="TextBox 25">
            <a:extLst>
              <a:ext uri="{FF2B5EF4-FFF2-40B4-BE49-F238E27FC236}">
                <a16:creationId xmlns:a16="http://schemas.microsoft.com/office/drawing/2014/main" id="{F91A883E-32A2-9E42-B5D0-5A2A4B6518EB}"/>
              </a:ext>
            </a:extLst>
          </p:cNvPr>
          <p:cNvSpPr txBox="1"/>
          <p:nvPr/>
        </p:nvSpPr>
        <p:spPr>
          <a:xfrm>
            <a:off x="4448742" y="1910267"/>
            <a:ext cx="3569689" cy="1537729"/>
          </a:xfrm>
          <a:prstGeom prst="rect">
            <a:avLst/>
          </a:prstGeom>
          <a:noFill/>
        </p:spPr>
        <p:txBody>
          <a:bodyPr wrap="square" rtlCol="0">
            <a:spAutoFit/>
          </a:bodyPr>
          <a:lstStyle/>
          <a:p>
            <a:pPr>
              <a:lnSpc>
                <a:spcPct val="150000"/>
              </a:lnSpc>
            </a:pPr>
            <a:r>
              <a:rPr lang="en-US" sz="1600" b="1" dirty="0">
                <a:solidFill>
                  <a:srgbClr val="21314D"/>
                </a:solidFill>
                <a:latin typeface="Avenir Roman" panose="02000503020000020003" pitchFamily="2" charset="0"/>
                <a:ea typeface="Lato" charset="0"/>
                <a:cs typeface="Lato" charset="0"/>
              </a:rPr>
              <a:t>MAKE YOUR PURPOSE CLEAR</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Don’t bury the lead</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Tell them what they need to know</a:t>
            </a:r>
          </a:p>
        </p:txBody>
      </p:sp>
      <p:sp>
        <p:nvSpPr>
          <p:cNvPr id="12" name="TextBox 11">
            <a:extLst>
              <a:ext uri="{FF2B5EF4-FFF2-40B4-BE49-F238E27FC236}">
                <a16:creationId xmlns:a16="http://schemas.microsoft.com/office/drawing/2014/main" id="{F007D98D-7FDC-2844-A6ED-1BBF80F7CC28}"/>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3" name="Freeform 116">
            <a:extLst>
              <a:ext uri="{FF2B5EF4-FFF2-40B4-BE49-F238E27FC236}">
                <a16:creationId xmlns:a16="http://schemas.microsoft.com/office/drawing/2014/main" id="{6DE8047E-2E79-5342-89B3-E4E9AC63C3DF}"/>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125761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6" grpId="0"/>
      <p:bldP spid="2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13" name="Rectangle 12">
            <a:extLst>
              <a:ext uri="{FF2B5EF4-FFF2-40B4-BE49-F238E27FC236}">
                <a16:creationId xmlns:a16="http://schemas.microsoft.com/office/drawing/2014/main" id="{DC00D17D-BD66-0041-BD6D-5175294B05DE}"/>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5" name="Rectangle 4"/>
          <p:cNvSpPr/>
          <p:nvPr/>
        </p:nvSpPr>
        <p:spPr>
          <a:xfrm>
            <a:off x="0" y="3429000"/>
            <a:ext cx="9144000" cy="266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10" name="TextBox 9"/>
          <p:cNvSpPr txBox="1"/>
          <p:nvPr/>
        </p:nvSpPr>
        <p:spPr>
          <a:xfrm>
            <a:off x="608956" y="1114859"/>
            <a:ext cx="7949936" cy="1200329"/>
          </a:xfrm>
          <a:prstGeom prst="rect">
            <a:avLst/>
          </a:prstGeom>
          <a:noFill/>
        </p:spPr>
        <p:txBody>
          <a:bodyPr wrap="square" rtlCol="0">
            <a:spAutoFit/>
          </a:bodyPr>
          <a:lstStyle/>
          <a:p>
            <a:r>
              <a:rPr lang="en-US" sz="3600" b="1" dirty="0">
                <a:solidFill>
                  <a:srgbClr val="F4A349"/>
                </a:solidFill>
                <a:latin typeface="Avenir Roman" panose="02000503020000020003" pitchFamily="2" charset="0"/>
                <a:ea typeface="Lato" charset="0"/>
                <a:cs typeface="Lato" charset="0"/>
              </a:rPr>
              <a:t>EARLY BIRD REGISTRATION IS </a:t>
            </a:r>
            <a:r>
              <a:rPr lang="en-US" sz="3600" b="1" u="sng" dirty="0">
                <a:solidFill>
                  <a:srgbClr val="F4A349"/>
                </a:solidFill>
                <a:latin typeface="Avenir Roman" panose="02000503020000020003" pitchFamily="2" charset="0"/>
                <a:ea typeface="Lato" charset="0"/>
                <a:cs typeface="Lato" charset="0"/>
              </a:rPr>
              <a:t>EXTENDED</a:t>
            </a:r>
            <a:r>
              <a:rPr lang="en-US" sz="3600" b="1" dirty="0">
                <a:solidFill>
                  <a:srgbClr val="F4A349"/>
                </a:solidFill>
                <a:latin typeface="Avenir Roman" panose="02000503020000020003" pitchFamily="2" charset="0"/>
                <a:ea typeface="Lato" charset="0"/>
                <a:cs typeface="Lato" charset="0"/>
              </a:rPr>
              <a:t>!</a:t>
            </a:r>
            <a:endParaRPr lang="en-US" sz="5400" b="1" dirty="0">
              <a:solidFill>
                <a:srgbClr val="F4A349"/>
              </a:solidFill>
              <a:latin typeface="Avenir Roman" panose="02000503020000020003" pitchFamily="2" charset="0"/>
              <a:ea typeface="Lato" charset="0"/>
              <a:cs typeface="Lato" charset="0"/>
            </a:endParaRPr>
          </a:p>
        </p:txBody>
      </p:sp>
      <p:sp>
        <p:nvSpPr>
          <p:cNvPr id="12" name="Rectangle 11"/>
          <p:cNvSpPr/>
          <p:nvPr/>
        </p:nvSpPr>
        <p:spPr>
          <a:xfrm>
            <a:off x="608956" y="2525821"/>
            <a:ext cx="7681604" cy="1754326"/>
          </a:xfrm>
          <a:prstGeom prst="rect">
            <a:avLst/>
          </a:prstGeom>
        </p:spPr>
        <p:txBody>
          <a:bodyPr wrap="square">
            <a:spAutoFit/>
          </a:bodyPr>
          <a:lstStyle/>
          <a:p>
            <a:r>
              <a:rPr lang="en-US" sz="2800" b="1" dirty="0">
                <a:solidFill>
                  <a:srgbClr val="21A9DF"/>
                </a:solidFill>
                <a:latin typeface="Avenir Roman" panose="02000503020000020003" pitchFamily="2" charset="0"/>
                <a:ea typeface="Lato" charset="0"/>
                <a:cs typeface="Lato" charset="0"/>
              </a:rPr>
              <a:t>$50 off the full-price conference registration</a:t>
            </a:r>
            <a:br>
              <a:rPr lang="en-US" sz="2000" dirty="0">
                <a:solidFill>
                  <a:srgbClr val="21A9DF"/>
                </a:solidFill>
                <a:latin typeface="Avenir Roman" panose="02000503020000020003" pitchFamily="2" charset="0"/>
                <a:ea typeface="Lato" charset="0"/>
                <a:cs typeface="Lato" charset="0"/>
              </a:rPr>
            </a:br>
            <a:r>
              <a:rPr lang="en-US" sz="2000" dirty="0">
                <a:solidFill>
                  <a:srgbClr val="21A9DF"/>
                </a:solidFill>
                <a:latin typeface="Avenir Roman" panose="02000503020000020003" pitchFamily="2" charset="0"/>
                <a:ea typeface="Lato" charset="0"/>
                <a:cs typeface="Lato" charset="0"/>
              </a:rPr>
              <a:t>Register by </a:t>
            </a:r>
            <a:r>
              <a:rPr lang="en-US" sz="2000" b="1" dirty="0">
                <a:solidFill>
                  <a:srgbClr val="21A9DF"/>
                </a:solidFill>
                <a:latin typeface="Avenir Roman" panose="02000503020000020003" pitchFamily="2" charset="0"/>
                <a:ea typeface="Lato" charset="0"/>
                <a:cs typeface="Lato" charset="0"/>
              </a:rPr>
              <a:t>August 31 </a:t>
            </a:r>
            <a:r>
              <a:rPr lang="en-US" sz="2000" dirty="0">
                <a:solidFill>
                  <a:srgbClr val="21A9DF"/>
                </a:solidFill>
                <a:latin typeface="Avenir Roman" panose="02000503020000020003" pitchFamily="2" charset="0"/>
                <a:ea typeface="Lato" charset="0"/>
                <a:cs typeface="Lato" charset="0"/>
              </a:rPr>
              <a:t>to save!</a:t>
            </a:r>
          </a:p>
          <a:p>
            <a:endParaRPr lang="en-US" sz="2000" dirty="0">
              <a:solidFill>
                <a:srgbClr val="21A9DF"/>
              </a:solidFill>
              <a:latin typeface="Avenir Roman" panose="02000503020000020003" pitchFamily="2" charset="0"/>
              <a:ea typeface="Lato" charset="0"/>
              <a:cs typeface="Lato" charset="0"/>
            </a:endParaRPr>
          </a:p>
          <a:p>
            <a:r>
              <a:rPr lang="en-US" sz="2000" i="1" dirty="0">
                <a:solidFill>
                  <a:srgbClr val="F4A349"/>
                </a:solidFill>
                <a:latin typeface="Avenir Roman" panose="02000503020000020003" pitchFamily="2" charset="0"/>
                <a:ea typeface="Lato" charset="0"/>
                <a:cs typeface="Lato" charset="0"/>
              </a:rPr>
              <a:t>* TIP: You can use FPP-G training funds for registration</a:t>
            </a:r>
          </a:p>
          <a:p>
            <a:endParaRPr lang="en-US" sz="2000" dirty="0">
              <a:solidFill>
                <a:schemeClr val="accent3"/>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21A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pic>
        <p:nvPicPr>
          <p:cNvPr id="4" name="Picture Placeholder 3">
            <a:extLst>
              <a:ext uri="{FF2B5EF4-FFF2-40B4-BE49-F238E27FC236}">
                <a16:creationId xmlns:a16="http://schemas.microsoft.com/office/drawing/2014/main" id="{0A01D538-3737-444C-90A9-99BC66910102}"/>
              </a:ext>
            </a:extLst>
          </p:cNvPr>
          <p:cNvPicPr>
            <a:picLocks noGrp="1" noChangeAspect="1"/>
          </p:cNvPicPr>
          <p:nvPr>
            <p:ph type="pic" sz="quarter" idx="10"/>
          </p:nvPr>
        </p:nvPicPr>
        <p:blipFill>
          <a:blip r:embed="rId3"/>
          <a:srcRect t="11672" b="11672"/>
          <a:stretch>
            <a:fillRect/>
          </a:stretch>
        </p:blipFill>
        <p:spPr/>
      </p:pic>
    </p:spTree>
    <p:extLst>
      <p:ext uri="{BB962C8B-B14F-4D97-AF65-F5344CB8AC3E}">
        <p14:creationId xmlns:p14="http://schemas.microsoft.com/office/powerpoint/2010/main" val="39854439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3" name="TextBox 12">
            <a:extLst>
              <a:ext uri="{FF2B5EF4-FFF2-40B4-BE49-F238E27FC236}">
                <a16:creationId xmlns:a16="http://schemas.microsoft.com/office/drawing/2014/main" id="{E2D67D3C-2FFA-3449-BF86-F5C581B38F66}"/>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DIRECT MAIL CAMPAIGNS</a:t>
            </a:r>
          </a:p>
        </p:txBody>
      </p:sp>
      <p:sp>
        <p:nvSpPr>
          <p:cNvPr id="14" name="TextBox 13">
            <a:extLst>
              <a:ext uri="{FF2B5EF4-FFF2-40B4-BE49-F238E27FC236}">
                <a16:creationId xmlns:a16="http://schemas.microsoft.com/office/drawing/2014/main" id="{BFD20DBA-607C-EF46-B084-6B44A5CB4069}"/>
              </a:ext>
            </a:extLst>
          </p:cNvPr>
          <p:cNvSpPr txBox="1"/>
          <p:nvPr/>
        </p:nvSpPr>
        <p:spPr>
          <a:xfrm>
            <a:off x="699931" y="2416958"/>
            <a:ext cx="4508721" cy="584775"/>
          </a:xfrm>
          <a:prstGeom prst="rect">
            <a:avLst/>
          </a:prstGeom>
          <a:noFill/>
        </p:spPr>
        <p:txBody>
          <a:bodyPr wrap="square" rtlCol="0">
            <a:spAutoFit/>
          </a:bodyPr>
          <a:lstStyle/>
          <a:p>
            <a:r>
              <a:rPr lang="en-US" sz="1600" b="1" dirty="0">
                <a:solidFill>
                  <a:srgbClr val="21314D"/>
                </a:solidFill>
                <a:latin typeface="Avenir Roman" panose="02000503020000020003" pitchFamily="2" charset="0"/>
                <a:ea typeface="Lato" charset="0"/>
                <a:cs typeface="Lato" charset="0"/>
              </a:rPr>
              <a:t>Beware – some reports suggest that just 3.4% of recipients respond to direct mail</a:t>
            </a:r>
            <a:endParaRPr lang="en-US" sz="2800" b="1" dirty="0">
              <a:solidFill>
                <a:srgbClr val="21314D"/>
              </a:solidFill>
              <a:latin typeface="Avenir Roman" panose="02000503020000020003" pitchFamily="2" charset="0"/>
              <a:ea typeface="Lato" charset="0"/>
              <a:cs typeface="Lato" charset="0"/>
            </a:endParaRPr>
          </a:p>
        </p:txBody>
      </p:sp>
      <p:sp>
        <p:nvSpPr>
          <p:cNvPr id="20" name="TextBox 19">
            <a:extLst>
              <a:ext uri="{FF2B5EF4-FFF2-40B4-BE49-F238E27FC236}">
                <a16:creationId xmlns:a16="http://schemas.microsoft.com/office/drawing/2014/main" id="{1E5B80DE-5F63-3D40-9A40-B49A7C107C56}"/>
              </a:ext>
            </a:extLst>
          </p:cNvPr>
          <p:cNvSpPr txBox="1"/>
          <p:nvPr/>
        </p:nvSpPr>
        <p:spPr>
          <a:xfrm>
            <a:off x="697675" y="3001733"/>
            <a:ext cx="4147769" cy="15377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Make it interactive </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Be bold – grab their attention </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Clear call-to-action</a:t>
            </a:r>
          </a:p>
          <a:p>
            <a:pPr marL="285750" indent="-285750">
              <a:lnSpc>
                <a:spcPct val="150000"/>
              </a:lnSpc>
              <a:buFont typeface="Arial" panose="020B0604020202020204" pitchFamily="34" charset="0"/>
              <a:buChar char="•"/>
            </a:pPr>
            <a:endParaRPr lang="en-US" sz="1600" b="1" dirty="0">
              <a:solidFill>
                <a:srgbClr val="21314D"/>
              </a:solidFill>
              <a:latin typeface="Avenir Roman" panose="02000503020000020003" pitchFamily="2" charset="0"/>
              <a:ea typeface="Lato" charset="0"/>
              <a:cs typeface="Lato" charset="0"/>
            </a:endParaRPr>
          </a:p>
        </p:txBody>
      </p:sp>
      <p:pic>
        <p:nvPicPr>
          <p:cNvPr id="15" name="Picture 14">
            <a:extLst>
              <a:ext uri="{FF2B5EF4-FFF2-40B4-BE49-F238E27FC236}">
                <a16:creationId xmlns:a16="http://schemas.microsoft.com/office/drawing/2014/main" id="{4C7D6062-9A1D-7F48-AD76-A35620D7A0FA}"/>
              </a:ext>
            </a:extLst>
          </p:cNvPr>
          <p:cNvPicPr>
            <a:picLocks noChangeAspect="1"/>
          </p:cNvPicPr>
          <p:nvPr/>
        </p:nvPicPr>
        <p:blipFill>
          <a:blip r:embed="rId3"/>
          <a:stretch>
            <a:fillRect/>
          </a:stretch>
        </p:blipFill>
        <p:spPr>
          <a:xfrm>
            <a:off x="4696390" y="3227313"/>
            <a:ext cx="3889899" cy="2188068"/>
          </a:xfrm>
          <a:prstGeom prst="rect">
            <a:avLst/>
          </a:prstGeom>
        </p:spPr>
      </p:pic>
      <p:sp>
        <p:nvSpPr>
          <p:cNvPr id="12" name="TextBox 11">
            <a:extLst>
              <a:ext uri="{FF2B5EF4-FFF2-40B4-BE49-F238E27FC236}">
                <a16:creationId xmlns:a16="http://schemas.microsoft.com/office/drawing/2014/main" id="{502E3F22-0328-BC46-B961-7A4E97A7F688}"/>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6" name="Freeform 116">
            <a:extLst>
              <a:ext uri="{FF2B5EF4-FFF2-40B4-BE49-F238E27FC236}">
                <a16:creationId xmlns:a16="http://schemas.microsoft.com/office/drawing/2014/main" id="{EA307C7C-6CB6-7F4E-A54E-F14E4E8450C2}"/>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8" name="Rectangle 17">
            <a:extLst>
              <a:ext uri="{FF2B5EF4-FFF2-40B4-BE49-F238E27FC236}">
                <a16:creationId xmlns:a16="http://schemas.microsoft.com/office/drawing/2014/main" id="{19BCC714-BA37-914C-95BB-C5DB8FDBD983}"/>
              </a:ext>
            </a:extLst>
          </p:cNvPr>
          <p:cNvSpPr/>
          <p:nvPr/>
        </p:nvSpPr>
        <p:spPr>
          <a:xfrm>
            <a:off x="697675" y="1477762"/>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Stand out in the mailbox</a:t>
            </a:r>
          </a:p>
        </p:txBody>
      </p:sp>
    </p:spTree>
    <p:extLst>
      <p:ext uri="{BB962C8B-B14F-4D97-AF65-F5344CB8AC3E}">
        <p14:creationId xmlns:p14="http://schemas.microsoft.com/office/powerpoint/2010/main" val="3228219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97674" y="1114859"/>
            <a:ext cx="7798625" cy="707886"/>
          </a:xfrm>
          <a:prstGeom prst="rect">
            <a:avLst/>
          </a:prstGeom>
          <a:noFill/>
        </p:spPr>
        <p:txBody>
          <a:bodyPr wrap="square" rtlCol="0">
            <a:spAutoFit/>
          </a:bodyPr>
          <a:lstStyle/>
          <a:p>
            <a:pPr algn="ctr"/>
            <a:r>
              <a:rPr lang="en-US" sz="4000" b="1" dirty="0">
                <a:solidFill>
                  <a:srgbClr val="21314D"/>
                </a:solidFill>
                <a:latin typeface="Avenir Roman" panose="02000503020000020003" pitchFamily="2" charset="0"/>
                <a:ea typeface="Lato" charset="0"/>
                <a:cs typeface="Lato" charset="0"/>
              </a:rPr>
              <a:t>CONTENT STRATEGY</a:t>
            </a:r>
            <a:endParaRPr lang="en-US" sz="60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6" name="Picture 5">
            <a:extLst>
              <a:ext uri="{FF2B5EF4-FFF2-40B4-BE49-F238E27FC236}">
                <a16:creationId xmlns:a16="http://schemas.microsoft.com/office/drawing/2014/main" id="{9F136EEE-ADF3-DC4F-BA43-A2CD2DCF0853}"/>
              </a:ext>
            </a:extLst>
          </p:cNvPr>
          <p:cNvPicPr>
            <a:picLocks noChangeAspect="1"/>
          </p:cNvPicPr>
          <p:nvPr/>
        </p:nvPicPr>
        <p:blipFill>
          <a:blip r:embed="rId3"/>
          <a:stretch>
            <a:fillRect/>
          </a:stretch>
        </p:blipFill>
        <p:spPr>
          <a:xfrm>
            <a:off x="2956227" y="2033378"/>
            <a:ext cx="3231546" cy="3231546"/>
          </a:xfrm>
          <a:prstGeom prst="rect">
            <a:avLst/>
          </a:prstGeom>
        </p:spPr>
      </p:pic>
      <p:sp>
        <p:nvSpPr>
          <p:cNvPr id="21" name="TextBox 20">
            <a:extLst>
              <a:ext uri="{FF2B5EF4-FFF2-40B4-BE49-F238E27FC236}">
                <a16:creationId xmlns:a16="http://schemas.microsoft.com/office/drawing/2014/main" id="{EE3E1953-4C16-0944-A4DC-6F92AE543039}"/>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2" name="Freeform 116">
            <a:extLst>
              <a:ext uri="{FF2B5EF4-FFF2-40B4-BE49-F238E27FC236}">
                <a16:creationId xmlns:a16="http://schemas.microsoft.com/office/drawing/2014/main" id="{7A2E9DCC-DDB2-6C47-9537-D7E929A2C463}"/>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353088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3" name="TextBox 12">
            <a:extLst>
              <a:ext uri="{FF2B5EF4-FFF2-40B4-BE49-F238E27FC236}">
                <a16:creationId xmlns:a16="http://schemas.microsoft.com/office/drawing/2014/main" id="{E2D67D3C-2FFA-3449-BF86-F5C581B38F66}"/>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THREE AUDIENCES </a:t>
            </a:r>
          </a:p>
        </p:txBody>
      </p:sp>
      <p:sp>
        <p:nvSpPr>
          <p:cNvPr id="21" name="TextBox 20">
            <a:extLst>
              <a:ext uri="{FF2B5EF4-FFF2-40B4-BE49-F238E27FC236}">
                <a16:creationId xmlns:a16="http://schemas.microsoft.com/office/drawing/2014/main" id="{BC8074AE-D690-EC43-9303-7AF6BEFA9DDB}"/>
              </a:ext>
            </a:extLst>
          </p:cNvPr>
          <p:cNvSpPr txBox="1"/>
          <p:nvPr/>
        </p:nvSpPr>
        <p:spPr>
          <a:xfrm>
            <a:off x="1532559" y="1930643"/>
            <a:ext cx="1793855" cy="338554"/>
          </a:xfrm>
          <a:prstGeom prst="rect">
            <a:avLst/>
          </a:prstGeom>
          <a:noFill/>
        </p:spPr>
        <p:txBody>
          <a:bodyPr wrap="square" rtlCol="0">
            <a:spAutoFit/>
          </a:bodyPr>
          <a:lstStyle/>
          <a:p>
            <a:r>
              <a:rPr lang="en-US" sz="1600" b="1" dirty="0">
                <a:solidFill>
                  <a:srgbClr val="21314D"/>
                </a:solidFill>
                <a:latin typeface="Avenir Roman" panose="02000503020000020003" pitchFamily="2" charset="0"/>
                <a:ea typeface="Lato" charset="0"/>
                <a:cs typeface="Lato" charset="0"/>
              </a:rPr>
              <a:t>PROSPECTIVE</a:t>
            </a:r>
            <a:endParaRPr lang="en-US" sz="2800" b="1" dirty="0">
              <a:solidFill>
                <a:srgbClr val="21314D"/>
              </a:solidFill>
              <a:latin typeface="Avenir Roman" panose="02000503020000020003" pitchFamily="2" charset="0"/>
              <a:ea typeface="Lato" charset="0"/>
              <a:cs typeface="Lato" charset="0"/>
            </a:endParaRPr>
          </a:p>
        </p:txBody>
      </p:sp>
      <p:sp>
        <p:nvSpPr>
          <p:cNvPr id="22" name="TextBox 21">
            <a:extLst>
              <a:ext uri="{FF2B5EF4-FFF2-40B4-BE49-F238E27FC236}">
                <a16:creationId xmlns:a16="http://schemas.microsoft.com/office/drawing/2014/main" id="{C28387F9-AEF1-CD4E-9E87-B1F7AED0C9AE}"/>
              </a:ext>
            </a:extLst>
          </p:cNvPr>
          <p:cNvSpPr txBox="1"/>
          <p:nvPr/>
        </p:nvSpPr>
        <p:spPr>
          <a:xfrm>
            <a:off x="1532558" y="3242033"/>
            <a:ext cx="1793855" cy="338554"/>
          </a:xfrm>
          <a:prstGeom prst="rect">
            <a:avLst/>
          </a:prstGeom>
          <a:noFill/>
        </p:spPr>
        <p:txBody>
          <a:bodyPr wrap="square" rtlCol="0">
            <a:spAutoFit/>
          </a:bodyPr>
          <a:lstStyle/>
          <a:p>
            <a:r>
              <a:rPr lang="en-US" sz="1600" b="1" dirty="0">
                <a:solidFill>
                  <a:srgbClr val="21314D"/>
                </a:solidFill>
                <a:latin typeface="Avenir Roman" panose="02000503020000020003" pitchFamily="2" charset="0"/>
                <a:ea typeface="Lato" charset="0"/>
                <a:cs typeface="Lato" charset="0"/>
              </a:rPr>
              <a:t>EXISTING</a:t>
            </a:r>
            <a:endParaRPr lang="en-US" sz="2800" b="1" dirty="0">
              <a:solidFill>
                <a:srgbClr val="21314D"/>
              </a:solidFill>
              <a:latin typeface="Avenir Roman" panose="02000503020000020003" pitchFamily="2" charset="0"/>
              <a:ea typeface="Lato" charset="0"/>
              <a:cs typeface="Lato" charset="0"/>
            </a:endParaRPr>
          </a:p>
        </p:txBody>
      </p:sp>
      <p:sp>
        <p:nvSpPr>
          <p:cNvPr id="24" name="TextBox 23">
            <a:extLst>
              <a:ext uri="{FF2B5EF4-FFF2-40B4-BE49-F238E27FC236}">
                <a16:creationId xmlns:a16="http://schemas.microsoft.com/office/drawing/2014/main" id="{7CD3AB5E-FAFD-9045-BC34-46E5C6EA0087}"/>
              </a:ext>
            </a:extLst>
          </p:cNvPr>
          <p:cNvSpPr txBox="1"/>
          <p:nvPr/>
        </p:nvSpPr>
        <p:spPr>
          <a:xfrm>
            <a:off x="1532558" y="4553423"/>
            <a:ext cx="1793855" cy="338554"/>
          </a:xfrm>
          <a:prstGeom prst="rect">
            <a:avLst/>
          </a:prstGeom>
          <a:noFill/>
        </p:spPr>
        <p:txBody>
          <a:bodyPr wrap="square" rtlCol="0">
            <a:spAutoFit/>
          </a:bodyPr>
          <a:lstStyle/>
          <a:p>
            <a:r>
              <a:rPr lang="en-US" sz="1600" b="1" dirty="0">
                <a:solidFill>
                  <a:srgbClr val="21314D"/>
                </a:solidFill>
                <a:latin typeface="Avenir Roman" panose="02000503020000020003" pitchFamily="2" charset="0"/>
                <a:ea typeface="Lato" charset="0"/>
                <a:cs typeface="Lato" charset="0"/>
              </a:rPr>
              <a:t>LAPSED</a:t>
            </a:r>
            <a:endParaRPr lang="en-US" sz="2800" b="1" dirty="0">
              <a:solidFill>
                <a:srgbClr val="21314D"/>
              </a:solidFill>
              <a:latin typeface="Avenir Roman" panose="02000503020000020003" pitchFamily="2" charset="0"/>
              <a:ea typeface="Lato" charset="0"/>
              <a:cs typeface="Lato" charset="0"/>
            </a:endParaRPr>
          </a:p>
        </p:txBody>
      </p:sp>
      <p:sp>
        <p:nvSpPr>
          <p:cNvPr id="25" name="TextBox 24">
            <a:extLst>
              <a:ext uri="{FF2B5EF4-FFF2-40B4-BE49-F238E27FC236}">
                <a16:creationId xmlns:a16="http://schemas.microsoft.com/office/drawing/2014/main" id="{CF75A790-E527-C947-AF27-E9DCD868D253}"/>
              </a:ext>
            </a:extLst>
          </p:cNvPr>
          <p:cNvSpPr txBox="1"/>
          <p:nvPr/>
        </p:nvSpPr>
        <p:spPr>
          <a:xfrm>
            <a:off x="4324645" y="1813832"/>
            <a:ext cx="3569689" cy="1168397"/>
          </a:xfrm>
          <a:prstGeom prst="rect">
            <a:avLst/>
          </a:prstGeom>
          <a:noFill/>
        </p:spPr>
        <p:txBody>
          <a:bodyPr wrap="square" rtlCol="0">
            <a:spAutoFit/>
          </a:bodyPr>
          <a:lstStyle/>
          <a:p>
            <a:pPr>
              <a:lnSpc>
                <a:spcPct val="150000"/>
              </a:lnSpc>
            </a:pPr>
            <a:r>
              <a:rPr lang="en-US" sz="1600" b="1" dirty="0">
                <a:solidFill>
                  <a:srgbClr val="21314D"/>
                </a:solidFill>
                <a:latin typeface="Avenir Roman" panose="02000503020000020003" pitchFamily="2" charset="0"/>
                <a:ea typeface="Lato" charset="0"/>
                <a:cs typeface="Lato" charset="0"/>
              </a:rPr>
              <a:t>FRIENDS YOU HAVEN’T MET YET</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Require more initial information</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Use your elevator pitch</a:t>
            </a:r>
            <a:endParaRPr lang="en-US" sz="2800" b="1" dirty="0">
              <a:solidFill>
                <a:srgbClr val="21314D"/>
              </a:solidFill>
              <a:latin typeface="Avenir Roman" panose="02000503020000020003" pitchFamily="2" charset="0"/>
              <a:ea typeface="Lato" charset="0"/>
              <a:cs typeface="Lato" charset="0"/>
            </a:endParaRPr>
          </a:p>
        </p:txBody>
      </p:sp>
      <p:sp>
        <p:nvSpPr>
          <p:cNvPr id="26" name="TextBox 25">
            <a:extLst>
              <a:ext uri="{FF2B5EF4-FFF2-40B4-BE49-F238E27FC236}">
                <a16:creationId xmlns:a16="http://schemas.microsoft.com/office/drawing/2014/main" id="{9A21C528-1014-854C-A873-D1DF39894900}"/>
              </a:ext>
            </a:extLst>
          </p:cNvPr>
          <p:cNvSpPr txBox="1"/>
          <p:nvPr/>
        </p:nvSpPr>
        <p:spPr>
          <a:xfrm>
            <a:off x="4324646" y="3128875"/>
            <a:ext cx="3569688" cy="1168397"/>
          </a:xfrm>
          <a:prstGeom prst="rect">
            <a:avLst/>
          </a:prstGeom>
          <a:noFill/>
        </p:spPr>
        <p:txBody>
          <a:bodyPr wrap="square" rtlCol="0">
            <a:spAutoFit/>
          </a:bodyPr>
          <a:lstStyle/>
          <a:p>
            <a:pPr>
              <a:lnSpc>
                <a:spcPct val="150000"/>
              </a:lnSpc>
            </a:pPr>
            <a:r>
              <a:rPr lang="en-US" sz="1600" b="1" dirty="0">
                <a:solidFill>
                  <a:srgbClr val="21314D"/>
                </a:solidFill>
                <a:latin typeface="Avenir Roman" panose="02000503020000020003" pitchFamily="2" charset="0"/>
                <a:ea typeface="Lato" charset="0"/>
                <a:cs typeface="Lato" charset="0"/>
              </a:rPr>
              <a:t>AFTER THE ASK</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Thank them</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Update them, then ask again</a:t>
            </a:r>
          </a:p>
        </p:txBody>
      </p:sp>
      <p:sp>
        <p:nvSpPr>
          <p:cNvPr id="27" name="TextBox 26">
            <a:extLst>
              <a:ext uri="{FF2B5EF4-FFF2-40B4-BE49-F238E27FC236}">
                <a16:creationId xmlns:a16="http://schemas.microsoft.com/office/drawing/2014/main" id="{19A5533F-5A6C-CA42-98AE-E33FB3DF4891}"/>
              </a:ext>
            </a:extLst>
          </p:cNvPr>
          <p:cNvSpPr txBox="1"/>
          <p:nvPr/>
        </p:nvSpPr>
        <p:spPr>
          <a:xfrm>
            <a:off x="4324645" y="4507339"/>
            <a:ext cx="4171655" cy="1537729"/>
          </a:xfrm>
          <a:prstGeom prst="rect">
            <a:avLst/>
          </a:prstGeom>
          <a:noFill/>
        </p:spPr>
        <p:txBody>
          <a:bodyPr wrap="square" rtlCol="0">
            <a:spAutoFit/>
          </a:bodyPr>
          <a:lstStyle/>
          <a:p>
            <a:pPr>
              <a:lnSpc>
                <a:spcPct val="150000"/>
              </a:lnSpc>
            </a:pPr>
            <a:r>
              <a:rPr lang="en-US" sz="1600" b="1" dirty="0">
                <a:solidFill>
                  <a:srgbClr val="21314D"/>
                </a:solidFill>
                <a:latin typeface="Avenir Roman" panose="02000503020000020003" pitchFamily="2" charset="0"/>
                <a:ea typeface="Lato" charset="0"/>
                <a:cs typeface="Lato" charset="0"/>
              </a:rPr>
              <a:t>LONG LOST RELATIVES</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Remind them of who you are</a:t>
            </a:r>
          </a:p>
          <a:p>
            <a:pPr marL="285750" indent="-285750">
              <a:lnSpc>
                <a:spcPct val="150000"/>
              </a:lnSpc>
              <a:buFont typeface="Arial" panose="020B0604020202020204" pitchFamily="34" charset="0"/>
              <a:buChar char="•"/>
            </a:pPr>
            <a:r>
              <a:rPr lang="en-US" sz="1600" b="1" dirty="0">
                <a:solidFill>
                  <a:srgbClr val="21314D"/>
                </a:solidFill>
                <a:latin typeface="Avenir Roman" panose="02000503020000020003" pitchFamily="2" charset="0"/>
                <a:ea typeface="Lato" charset="0"/>
                <a:cs typeface="Lato" charset="0"/>
              </a:rPr>
              <a:t>Remind them how they helped the community</a:t>
            </a:r>
          </a:p>
        </p:txBody>
      </p:sp>
      <p:sp>
        <p:nvSpPr>
          <p:cNvPr id="14" name="TextBox 13">
            <a:extLst>
              <a:ext uri="{FF2B5EF4-FFF2-40B4-BE49-F238E27FC236}">
                <a16:creationId xmlns:a16="http://schemas.microsoft.com/office/drawing/2014/main" id="{7163B136-0001-924F-A62A-89074FE197B6}"/>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8" name="Freeform 116">
            <a:extLst>
              <a:ext uri="{FF2B5EF4-FFF2-40B4-BE49-F238E27FC236}">
                <a16:creationId xmlns:a16="http://schemas.microsoft.com/office/drawing/2014/main" id="{5BBF6966-CDEB-D142-9ED9-568FFDB93F11}"/>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298289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26"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28" name="TextBox 27">
            <a:extLst>
              <a:ext uri="{FF2B5EF4-FFF2-40B4-BE49-F238E27FC236}">
                <a16:creationId xmlns:a16="http://schemas.microsoft.com/office/drawing/2014/main" id="{7D1081B6-FF5B-E249-B0BA-9DDFEA6726E1}"/>
              </a:ext>
            </a:extLst>
          </p:cNvPr>
          <p:cNvSpPr txBox="1"/>
          <p:nvPr/>
        </p:nvSpPr>
        <p:spPr>
          <a:xfrm>
            <a:off x="2246290" y="1082411"/>
            <a:ext cx="4651420"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WHAT’S YOUR GOAL?</a:t>
            </a:r>
          </a:p>
        </p:txBody>
      </p:sp>
      <p:sp>
        <p:nvSpPr>
          <p:cNvPr id="12" name="TextBox 11">
            <a:extLst>
              <a:ext uri="{FF2B5EF4-FFF2-40B4-BE49-F238E27FC236}">
                <a16:creationId xmlns:a16="http://schemas.microsoft.com/office/drawing/2014/main" id="{2B4FDE6C-4102-3948-93A5-BB48DFAEBAA9}"/>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3" name="Freeform 116">
            <a:extLst>
              <a:ext uri="{FF2B5EF4-FFF2-40B4-BE49-F238E27FC236}">
                <a16:creationId xmlns:a16="http://schemas.microsoft.com/office/drawing/2014/main" id="{03E0CEE8-C4E5-E948-B7A7-D0D6124B4851}"/>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 name="Oval 1">
            <a:extLst>
              <a:ext uri="{FF2B5EF4-FFF2-40B4-BE49-F238E27FC236}">
                <a16:creationId xmlns:a16="http://schemas.microsoft.com/office/drawing/2014/main" id="{6A3594A8-4CED-1843-BEA0-A1F8F8FE1610}"/>
              </a:ext>
            </a:extLst>
          </p:cNvPr>
          <p:cNvSpPr/>
          <p:nvPr/>
        </p:nvSpPr>
        <p:spPr>
          <a:xfrm>
            <a:off x="1532562" y="2006553"/>
            <a:ext cx="3947504" cy="3723861"/>
          </a:xfrm>
          <a:prstGeom prst="ellipse">
            <a:avLst/>
          </a:prstGeom>
          <a:solidFill>
            <a:srgbClr val="A22B3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4B01606-6696-C847-ABA2-B2600F13957C}"/>
              </a:ext>
            </a:extLst>
          </p:cNvPr>
          <p:cNvSpPr/>
          <p:nvPr/>
        </p:nvSpPr>
        <p:spPr>
          <a:xfrm>
            <a:off x="3669701" y="2004470"/>
            <a:ext cx="3947504" cy="3723861"/>
          </a:xfrm>
          <a:prstGeom prst="ellipse">
            <a:avLst/>
          </a:prstGeom>
          <a:solidFill>
            <a:srgbClr val="21314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5A91794-DF58-4549-98BA-B7275E03BCB9}"/>
              </a:ext>
            </a:extLst>
          </p:cNvPr>
          <p:cNvSpPr/>
          <p:nvPr/>
        </p:nvSpPr>
        <p:spPr>
          <a:xfrm>
            <a:off x="3821734" y="2810318"/>
            <a:ext cx="1550505" cy="2004780"/>
          </a:xfrm>
          <a:prstGeom prst="rect">
            <a:avLst/>
          </a:prstGeom>
        </p:spPr>
        <p:txBody>
          <a:bodyPr wrap="square">
            <a:spAutoFit/>
          </a:bodyPr>
          <a:lstStyle/>
          <a:p>
            <a:pPr algn="ctr">
              <a:lnSpc>
                <a:spcPct val="150000"/>
              </a:lnSpc>
            </a:pPr>
            <a:r>
              <a:rPr lang="en-US" sz="1200" b="1" dirty="0">
                <a:solidFill>
                  <a:schemeClr val="bg1"/>
                </a:solidFill>
                <a:latin typeface="Avenir Roman" panose="02000503020000020003" pitchFamily="2" charset="0"/>
                <a:ea typeface="Lato" charset="0"/>
                <a:cs typeface="Lato" charset="0"/>
              </a:rPr>
              <a:t>Hi-res images</a:t>
            </a:r>
          </a:p>
          <a:p>
            <a:pPr algn="ctr">
              <a:lnSpc>
                <a:spcPct val="150000"/>
              </a:lnSpc>
            </a:pPr>
            <a:r>
              <a:rPr lang="en-US" sz="1200" b="1" dirty="0">
                <a:solidFill>
                  <a:schemeClr val="bg1"/>
                </a:solidFill>
                <a:latin typeface="Avenir Roman" panose="02000503020000020003" pitchFamily="2" charset="0"/>
                <a:ea typeface="Lato" charset="0"/>
                <a:cs typeface="Lato" charset="0"/>
              </a:rPr>
              <a:t>Tell a story</a:t>
            </a:r>
          </a:p>
          <a:p>
            <a:pPr algn="ctr">
              <a:lnSpc>
                <a:spcPct val="150000"/>
              </a:lnSpc>
            </a:pPr>
            <a:r>
              <a:rPr lang="en-US" sz="1200" b="1" dirty="0">
                <a:solidFill>
                  <a:schemeClr val="bg1"/>
                </a:solidFill>
                <a:latin typeface="Avenir Roman" panose="02000503020000020003" pitchFamily="2" charset="0"/>
                <a:ea typeface="Lato" charset="0"/>
                <a:cs typeface="Lato" charset="0"/>
              </a:rPr>
              <a:t>Demonstrate your impact</a:t>
            </a:r>
          </a:p>
          <a:p>
            <a:pPr algn="ctr">
              <a:lnSpc>
                <a:spcPct val="150000"/>
              </a:lnSpc>
            </a:pPr>
            <a:r>
              <a:rPr lang="en-US" sz="1200" b="1" dirty="0">
                <a:solidFill>
                  <a:schemeClr val="bg1"/>
                </a:solidFill>
                <a:latin typeface="Avenir Roman" panose="02000503020000020003" pitchFamily="2" charset="0"/>
                <a:ea typeface="Lato" charset="0"/>
                <a:cs typeface="Lato" charset="0"/>
              </a:rPr>
              <a:t>Tell them how they can help – don’t assume they know</a:t>
            </a:r>
            <a:endParaRPr lang="en-US" sz="1200" dirty="0">
              <a:solidFill>
                <a:schemeClr val="bg1"/>
              </a:solidFill>
            </a:endParaRPr>
          </a:p>
        </p:txBody>
      </p:sp>
      <p:sp>
        <p:nvSpPr>
          <p:cNvPr id="16" name="Rectangle 15">
            <a:extLst>
              <a:ext uri="{FF2B5EF4-FFF2-40B4-BE49-F238E27FC236}">
                <a16:creationId xmlns:a16="http://schemas.microsoft.com/office/drawing/2014/main" id="{04B7B651-1B89-2740-9103-0A532146F068}"/>
              </a:ext>
            </a:extLst>
          </p:cNvPr>
          <p:cNvSpPr/>
          <p:nvPr/>
        </p:nvSpPr>
        <p:spPr>
          <a:xfrm>
            <a:off x="1955809" y="3086034"/>
            <a:ext cx="1550505" cy="1453347"/>
          </a:xfrm>
          <a:prstGeom prst="rect">
            <a:avLst/>
          </a:prstGeom>
        </p:spPr>
        <p:txBody>
          <a:bodyPr wrap="square">
            <a:spAutoFit/>
          </a:bodyPr>
          <a:lstStyle/>
          <a:p>
            <a:pPr>
              <a:lnSpc>
                <a:spcPct val="150000"/>
              </a:lnSpc>
            </a:pPr>
            <a:r>
              <a:rPr lang="en-US" sz="1200" b="1" dirty="0">
                <a:solidFill>
                  <a:schemeClr val="bg1"/>
                </a:solidFill>
                <a:latin typeface="Avenir Roman" panose="02000503020000020003" pitchFamily="2" charset="0"/>
                <a:ea typeface="Lato" charset="0"/>
                <a:cs typeface="Lato" charset="0"/>
              </a:rPr>
              <a:t>Shorter</a:t>
            </a:r>
          </a:p>
          <a:p>
            <a:pPr>
              <a:lnSpc>
                <a:spcPct val="150000"/>
              </a:lnSpc>
            </a:pPr>
            <a:r>
              <a:rPr lang="en-US" sz="1200" b="1" dirty="0">
                <a:solidFill>
                  <a:schemeClr val="bg1"/>
                </a:solidFill>
                <a:latin typeface="Avenir Roman" panose="02000503020000020003" pitchFamily="2" charset="0"/>
                <a:ea typeface="Lato" charset="0"/>
                <a:cs typeface="Lato" charset="0"/>
              </a:rPr>
              <a:t>Think: postcard or up to two pages</a:t>
            </a:r>
          </a:p>
          <a:p>
            <a:pPr>
              <a:lnSpc>
                <a:spcPct val="150000"/>
              </a:lnSpc>
            </a:pPr>
            <a:r>
              <a:rPr lang="en-US" sz="1200" b="1" u="sng" dirty="0">
                <a:solidFill>
                  <a:schemeClr val="bg1"/>
                </a:solidFill>
                <a:latin typeface="Avenir Roman" panose="02000503020000020003" pitchFamily="2" charset="0"/>
                <a:ea typeface="Lato" charset="0"/>
                <a:cs typeface="Lato" charset="0"/>
              </a:rPr>
              <a:t>Bonus</a:t>
            </a:r>
            <a:r>
              <a:rPr lang="en-US" sz="1200" b="1" dirty="0">
                <a:solidFill>
                  <a:schemeClr val="bg1"/>
                </a:solidFill>
                <a:latin typeface="Avenir Roman" panose="02000503020000020003" pitchFamily="2" charset="0"/>
                <a:ea typeface="Lato" charset="0"/>
                <a:cs typeface="Lato" charset="0"/>
              </a:rPr>
              <a:t>: remittance envelopes </a:t>
            </a:r>
          </a:p>
        </p:txBody>
      </p:sp>
      <p:sp>
        <p:nvSpPr>
          <p:cNvPr id="21" name="Rectangle 20">
            <a:extLst>
              <a:ext uri="{FF2B5EF4-FFF2-40B4-BE49-F238E27FC236}">
                <a16:creationId xmlns:a16="http://schemas.microsoft.com/office/drawing/2014/main" id="{DE684D54-9E4A-1C47-B934-4B3A782CC703}"/>
              </a:ext>
            </a:extLst>
          </p:cNvPr>
          <p:cNvSpPr/>
          <p:nvPr/>
        </p:nvSpPr>
        <p:spPr>
          <a:xfrm>
            <a:off x="5148890" y="3153584"/>
            <a:ext cx="2137139" cy="1176348"/>
          </a:xfrm>
          <a:prstGeom prst="rect">
            <a:avLst/>
          </a:prstGeom>
        </p:spPr>
        <p:txBody>
          <a:bodyPr wrap="square">
            <a:spAutoFit/>
          </a:bodyPr>
          <a:lstStyle/>
          <a:p>
            <a:pPr algn="r">
              <a:lnSpc>
                <a:spcPct val="150000"/>
              </a:lnSpc>
            </a:pPr>
            <a:r>
              <a:rPr lang="en-US" sz="1200" b="1" dirty="0">
                <a:solidFill>
                  <a:schemeClr val="bg1"/>
                </a:solidFill>
                <a:latin typeface="Avenir Roman" panose="02000503020000020003" pitchFamily="2" charset="0"/>
                <a:ea typeface="Lato" charset="0"/>
                <a:cs typeface="Lato" charset="0"/>
              </a:rPr>
              <a:t>Longer – </a:t>
            </a:r>
          </a:p>
          <a:p>
            <a:pPr algn="r">
              <a:lnSpc>
                <a:spcPct val="150000"/>
              </a:lnSpc>
            </a:pPr>
            <a:r>
              <a:rPr lang="en-US" sz="1200" b="1" dirty="0">
                <a:solidFill>
                  <a:schemeClr val="bg1"/>
                </a:solidFill>
                <a:latin typeface="Avenir Roman" panose="02000503020000020003" pitchFamily="2" charset="0"/>
                <a:ea typeface="Lato" charset="0"/>
                <a:cs typeface="Lato" charset="0"/>
              </a:rPr>
              <a:t>Up to eight pages</a:t>
            </a:r>
          </a:p>
          <a:p>
            <a:pPr algn="r">
              <a:lnSpc>
                <a:spcPct val="150000"/>
              </a:lnSpc>
            </a:pPr>
            <a:r>
              <a:rPr lang="en-US" sz="1200" b="1" dirty="0">
                <a:solidFill>
                  <a:schemeClr val="bg1"/>
                </a:solidFill>
                <a:latin typeface="Avenir Roman" panose="02000503020000020003" pitchFamily="2" charset="0"/>
                <a:ea typeface="Lato" charset="0"/>
                <a:cs typeface="Lato" charset="0"/>
              </a:rPr>
              <a:t>Think: annual report, </a:t>
            </a:r>
          </a:p>
          <a:p>
            <a:pPr algn="r">
              <a:lnSpc>
                <a:spcPct val="150000"/>
              </a:lnSpc>
            </a:pPr>
            <a:r>
              <a:rPr lang="en-US" sz="1200" b="1" dirty="0">
                <a:solidFill>
                  <a:schemeClr val="bg1"/>
                </a:solidFill>
                <a:latin typeface="Avenir Roman" panose="02000503020000020003" pitchFamily="2" charset="0"/>
                <a:ea typeface="Lato" charset="0"/>
                <a:cs typeface="Lato" charset="0"/>
              </a:rPr>
              <a:t>bi-fold booklet</a:t>
            </a:r>
          </a:p>
        </p:txBody>
      </p:sp>
      <p:sp>
        <p:nvSpPr>
          <p:cNvPr id="22" name="TextBox 21">
            <a:extLst>
              <a:ext uri="{FF2B5EF4-FFF2-40B4-BE49-F238E27FC236}">
                <a16:creationId xmlns:a16="http://schemas.microsoft.com/office/drawing/2014/main" id="{38EE95BA-9C91-9042-A62E-F9A11DF5054A}"/>
              </a:ext>
            </a:extLst>
          </p:cNvPr>
          <p:cNvSpPr txBox="1"/>
          <p:nvPr/>
        </p:nvSpPr>
        <p:spPr>
          <a:xfrm>
            <a:off x="697676" y="2253932"/>
            <a:ext cx="1548614" cy="584775"/>
          </a:xfrm>
          <a:prstGeom prst="rect">
            <a:avLst/>
          </a:prstGeom>
          <a:noFill/>
        </p:spPr>
        <p:txBody>
          <a:bodyPr wrap="square" rtlCol="0">
            <a:spAutoFit/>
          </a:bodyPr>
          <a:lstStyle/>
          <a:p>
            <a:r>
              <a:rPr lang="en-US" sz="1600" b="1" dirty="0">
                <a:solidFill>
                  <a:srgbClr val="A22B38"/>
                </a:solidFill>
                <a:latin typeface="Avenir Roman" panose="02000503020000020003" pitchFamily="2" charset="0"/>
                <a:ea typeface="Lato" charset="0"/>
                <a:cs typeface="Lato" charset="0"/>
              </a:rPr>
              <a:t>INDIVIDUAL GIVING</a:t>
            </a:r>
            <a:endParaRPr lang="en-US" sz="2800" b="1" dirty="0">
              <a:solidFill>
                <a:srgbClr val="A22B38"/>
              </a:solidFill>
              <a:latin typeface="Avenir Roman" panose="02000503020000020003" pitchFamily="2" charset="0"/>
              <a:ea typeface="Lato" charset="0"/>
              <a:cs typeface="Lato" charset="0"/>
            </a:endParaRPr>
          </a:p>
        </p:txBody>
      </p:sp>
      <p:sp>
        <p:nvSpPr>
          <p:cNvPr id="24" name="TextBox 23">
            <a:extLst>
              <a:ext uri="{FF2B5EF4-FFF2-40B4-BE49-F238E27FC236}">
                <a16:creationId xmlns:a16="http://schemas.microsoft.com/office/drawing/2014/main" id="{27173D42-FB1D-B844-A929-CC23748610A8}"/>
              </a:ext>
            </a:extLst>
          </p:cNvPr>
          <p:cNvSpPr txBox="1"/>
          <p:nvPr/>
        </p:nvSpPr>
        <p:spPr>
          <a:xfrm>
            <a:off x="7136133" y="2286640"/>
            <a:ext cx="1754587" cy="584775"/>
          </a:xfrm>
          <a:prstGeom prst="rect">
            <a:avLst/>
          </a:prstGeom>
          <a:noFill/>
        </p:spPr>
        <p:txBody>
          <a:bodyPr wrap="square" rtlCol="0">
            <a:spAutoFit/>
          </a:bodyPr>
          <a:lstStyle/>
          <a:p>
            <a:pPr algn="r"/>
            <a:r>
              <a:rPr lang="en-US" sz="1600" b="1" dirty="0">
                <a:solidFill>
                  <a:srgbClr val="21314D"/>
                </a:solidFill>
                <a:latin typeface="Avenir Roman" panose="02000503020000020003" pitchFamily="2" charset="0"/>
                <a:ea typeface="Lato" charset="0"/>
                <a:cs typeface="Lato" charset="0"/>
              </a:rPr>
              <a:t>INSTITUTIONAL FUNDERS</a:t>
            </a:r>
            <a:endParaRPr lang="en-US" sz="2800" b="1" dirty="0">
              <a:solidFill>
                <a:srgbClr val="21314D"/>
              </a:solidFill>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2753611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3" name="TextBox 12">
            <a:extLst>
              <a:ext uri="{FF2B5EF4-FFF2-40B4-BE49-F238E27FC236}">
                <a16:creationId xmlns:a16="http://schemas.microsoft.com/office/drawing/2014/main" id="{E2D67D3C-2FFA-3449-BF86-F5C581B38F66}"/>
              </a:ext>
            </a:extLst>
          </p:cNvPr>
          <p:cNvSpPr txBox="1"/>
          <p:nvPr/>
        </p:nvSpPr>
        <p:spPr>
          <a:xfrm>
            <a:off x="2246290" y="1082411"/>
            <a:ext cx="4651420"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NOW TRENDING</a:t>
            </a:r>
          </a:p>
        </p:txBody>
      </p:sp>
      <p:pic>
        <p:nvPicPr>
          <p:cNvPr id="23" name="Picture 22">
            <a:extLst>
              <a:ext uri="{FF2B5EF4-FFF2-40B4-BE49-F238E27FC236}">
                <a16:creationId xmlns:a16="http://schemas.microsoft.com/office/drawing/2014/main" id="{C1636A04-76E7-4244-8487-9DB270E11C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875" y1="11714" x2="85813" y2="39276"/>
                        <a14:foregroundMark x1="84625" y1="40482" x2="34813" y2="87166"/>
                        <a14:foregroundMark x1="60875" y1="10939" x2="37563" y2="32300"/>
                        <a14:foregroundMark x1="34813" y1="87425" x2="83625" y2="56848"/>
                        <a14:foregroundMark x1="60875" y1="11111" x2="60875" y2="11111"/>
                        <a14:foregroundMark x1="61000" y1="11111" x2="77125" y2="30491"/>
                        <a14:foregroundMark x1="63938" y1="41085" x2="60875" y2="36262"/>
                        <a14:backgroundMark x1="34625" y1="88028" x2="84938" y2="81051"/>
                        <a14:backgroundMark x1="83188" y1="57623" x2="84375" y2="81223"/>
                        <a14:backgroundMark x1="81875" y1="59001" x2="34063" y2="88200"/>
                      </a14:backgroundRemoval>
                    </a14:imgEffect>
                  </a14:imgLayer>
                </a14:imgProps>
              </a:ext>
            </a:extLst>
          </a:blip>
          <a:stretch>
            <a:fillRect/>
          </a:stretch>
        </p:blipFill>
        <p:spPr>
          <a:xfrm rot="1354290">
            <a:off x="596763" y="1228595"/>
            <a:ext cx="3772454" cy="2737387"/>
          </a:xfrm>
          <a:prstGeom prst="rect">
            <a:avLst/>
          </a:prstGeom>
        </p:spPr>
      </p:pic>
      <p:pic>
        <p:nvPicPr>
          <p:cNvPr id="3" name="Picture 2">
            <a:extLst>
              <a:ext uri="{FF2B5EF4-FFF2-40B4-BE49-F238E27FC236}">
                <a16:creationId xmlns:a16="http://schemas.microsoft.com/office/drawing/2014/main" id="{C25F2159-34BB-9446-B38E-C54FBBE0FE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946018" y="2194385"/>
            <a:ext cx="6904958" cy="5086652"/>
          </a:xfrm>
          <a:prstGeom prst="rect">
            <a:avLst/>
          </a:prstGeom>
        </p:spPr>
      </p:pic>
      <p:sp>
        <p:nvSpPr>
          <p:cNvPr id="15" name="Freeform 123">
            <a:extLst>
              <a:ext uri="{FF2B5EF4-FFF2-40B4-BE49-F238E27FC236}">
                <a16:creationId xmlns:a16="http://schemas.microsoft.com/office/drawing/2014/main" id="{27302DB7-383C-364B-8985-E6B28EF43FE3}"/>
              </a:ext>
            </a:extLst>
          </p:cNvPr>
          <p:cNvSpPr>
            <a:spLocks noChangeArrowheads="1"/>
          </p:cNvSpPr>
          <p:nvPr/>
        </p:nvSpPr>
        <p:spPr bwMode="auto">
          <a:xfrm>
            <a:off x="2366036" y="1103895"/>
            <a:ext cx="456900" cy="503983"/>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accent2"/>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2" name="TextBox 11">
            <a:extLst>
              <a:ext uri="{FF2B5EF4-FFF2-40B4-BE49-F238E27FC236}">
                <a16:creationId xmlns:a16="http://schemas.microsoft.com/office/drawing/2014/main" id="{AAE34404-877F-2445-AF03-A5425BA7A826}"/>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6" name="Freeform 116">
            <a:extLst>
              <a:ext uri="{FF2B5EF4-FFF2-40B4-BE49-F238E27FC236}">
                <a16:creationId xmlns:a16="http://schemas.microsoft.com/office/drawing/2014/main" id="{C57826E9-15D0-5344-83E4-CCDF3573FDA3}"/>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2857297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21" name="TextBox 20">
            <a:extLst>
              <a:ext uri="{FF2B5EF4-FFF2-40B4-BE49-F238E27FC236}">
                <a16:creationId xmlns:a16="http://schemas.microsoft.com/office/drawing/2014/main" id="{87631164-F194-7B44-A59C-22E64CBB00CE}"/>
              </a:ext>
            </a:extLst>
          </p:cNvPr>
          <p:cNvSpPr txBox="1"/>
          <p:nvPr/>
        </p:nvSpPr>
        <p:spPr>
          <a:xfrm>
            <a:off x="2246290" y="1082411"/>
            <a:ext cx="4651420"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NOW TRENDING</a:t>
            </a:r>
          </a:p>
        </p:txBody>
      </p:sp>
      <p:sp>
        <p:nvSpPr>
          <p:cNvPr id="22" name="Freeform 123">
            <a:extLst>
              <a:ext uri="{FF2B5EF4-FFF2-40B4-BE49-F238E27FC236}">
                <a16:creationId xmlns:a16="http://schemas.microsoft.com/office/drawing/2014/main" id="{4F558CA7-B176-224D-A0B0-90A7D1A77710}"/>
              </a:ext>
            </a:extLst>
          </p:cNvPr>
          <p:cNvSpPr>
            <a:spLocks noChangeArrowheads="1"/>
          </p:cNvSpPr>
          <p:nvPr/>
        </p:nvSpPr>
        <p:spPr bwMode="auto">
          <a:xfrm>
            <a:off x="2366036" y="1103895"/>
            <a:ext cx="456900" cy="503983"/>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accent2"/>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pic>
        <p:nvPicPr>
          <p:cNvPr id="3" name="Picture 2">
            <a:extLst>
              <a:ext uri="{FF2B5EF4-FFF2-40B4-BE49-F238E27FC236}">
                <a16:creationId xmlns:a16="http://schemas.microsoft.com/office/drawing/2014/main" id="{38D183D5-58B8-4E49-AF3F-FED6C8B089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9874">
                        <a14:foregroundMark x1="1894" y1="40104" x2="1894" y2="40104"/>
                        <a14:foregroundMark x1="2273" y1="93924" x2="2273" y2="93924"/>
                        <a14:foregroundMark x1="2399" y1="94444" x2="57323" y2="94097"/>
                        <a14:foregroundMark x1="41540" y1="3472" x2="97601" y2="2951"/>
                        <a14:foregroundMark x1="97348" y1="3646" x2="97980" y2="57813"/>
                        <a14:foregroundMark x1="97348" y1="58507" x2="58207" y2="57813"/>
                        <a14:foregroundMark x1="57576" y1="58681" x2="57955" y2="94444"/>
                        <a14:foregroundMark x1="57702" y1="94965" x2="1894" y2="94444"/>
                        <a14:foregroundMark x1="1515" y1="94271" x2="1641" y2="40104"/>
                        <a14:foregroundMark x1="17298" y1="41493" x2="49242" y2="57465"/>
                        <a14:foregroundMark x1="29293" y1="45139" x2="29293" y2="45139"/>
                        <a14:foregroundMark x1="32449" y1="55208" x2="32449" y2="55208"/>
                        <a14:foregroundMark x1="28030" y1="55729" x2="28030" y2="55729"/>
                        <a14:foregroundMark x1="18813" y1="44618" x2="25631" y2="72743"/>
                        <a14:foregroundMark x1="25379" y1="75347" x2="34217" y2="73090"/>
                        <a14:foregroundMark x1="34470" y1="72743" x2="39773" y2="59375"/>
                        <a14:foregroundMark x1="40278" y1="58160" x2="17929" y2="44097"/>
                        <a14:foregroundMark x1="26010" y1="62326" x2="33586" y2="61806"/>
                        <a14:foregroundMark x1="33712" y1="61979" x2="33712" y2="73264"/>
                        <a14:foregroundMark x1="41540" y1="27083" x2="41667" y2="39410"/>
                        <a14:foregroundMark x1="57702" y1="40799" x2="57955" y2="58160"/>
                        <a14:foregroundMark x1="43813" y1="39236" x2="94318" y2="41146"/>
                        <a14:foregroundMark x1="92551" y1="20660" x2="92551" y2="20660"/>
                        <a14:backgroundMark x1="379" y1="41667" x2="379" y2="41667"/>
                        <a14:backgroundMark x1="0" y1="42361" x2="0" y2="75521"/>
                        <a14:backgroundMark x1="379" y1="76215" x2="505" y2="99826"/>
                        <a14:backgroundMark x1="1894" y1="97917" x2="57323" y2="97569"/>
                        <a14:backgroundMark x1="50884" y1="1910" x2="97727" y2="1215"/>
                        <a14:backgroundMark x1="98737" y1="27604" x2="98737" y2="58160"/>
                        <a14:backgroundMark x1="84848" y1="59722" x2="92803" y2="59201"/>
                        <a14:backgroundMark x1="81944" y1="59201" x2="85480" y2="58854"/>
                        <a14:backgroundMark x1="85354" y1="59375" x2="87879" y2="59375"/>
                      </a14:backgroundRemoval>
                    </a14:imgEffect>
                  </a14:imgLayer>
                </a14:imgProps>
              </a:ext>
            </a:extLst>
          </a:blip>
          <a:stretch>
            <a:fillRect/>
          </a:stretch>
        </p:blipFill>
        <p:spPr>
          <a:xfrm>
            <a:off x="1874520" y="1818511"/>
            <a:ext cx="5394960" cy="3923607"/>
          </a:xfrm>
          <a:prstGeom prst="rect">
            <a:avLst/>
          </a:prstGeom>
        </p:spPr>
      </p:pic>
      <p:sp>
        <p:nvSpPr>
          <p:cNvPr id="10" name="TextBox 9">
            <a:extLst>
              <a:ext uri="{FF2B5EF4-FFF2-40B4-BE49-F238E27FC236}">
                <a16:creationId xmlns:a16="http://schemas.microsoft.com/office/drawing/2014/main" id="{E770AB95-F982-6F4E-9FAD-0240A87F90FA}"/>
              </a:ext>
            </a:extLst>
          </p:cNvPr>
          <p:cNvSpPr txBox="1"/>
          <p:nvPr/>
        </p:nvSpPr>
        <p:spPr>
          <a:xfrm>
            <a:off x="5106945" y="409378"/>
            <a:ext cx="350284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SPREADING AWARENESS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2" name="Freeform 116">
            <a:extLst>
              <a:ext uri="{FF2B5EF4-FFF2-40B4-BE49-F238E27FC236}">
                <a16:creationId xmlns:a16="http://schemas.microsoft.com/office/drawing/2014/main" id="{F82124C9-BEFA-DB44-95A2-B819C383D137}"/>
              </a:ext>
            </a:extLst>
          </p:cNvPr>
          <p:cNvSpPr>
            <a:spLocks noChangeAspect="1" noChangeArrowheads="1"/>
          </p:cNvSpPr>
          <p:nvPr/>
        </p:nvSpPr>
        <p:spPr bwMode="auto">
          <a:xfrm>
            <a:off x="4967921" y="363991"/>
            <a:ext cx="361939" cy="36720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1095441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9" name="Rectangle 8">
            <a:extLst>
              <a:ext uri="{FF2B5EF4-FFF2-40B4-BE49-F238E27FC236}">
                <a16:creationId xmlns:a16="http://schemas.microsoft.com/office/drawing/2014/main" id="{73777336-18C5-A04E-A3FC-90AAF2C1736C}"/>
              </a:ext>
            </a:extLst>
          </p:cNvPr>
          <p:cNvSpPr/>
          <p:nvPr/>
        </p:nvSpPr>
        <p:spPr>
          <a:xfrm>
            <a:off x="666750" y="1095833"/>
            <a:ext cx="7810500" cy="461665"/>
          </a:xfrm>
          <a:prstGeom prst="rect">
            <a:avLst/>
          </a:prstGeom>
        </p:spPr>
        <p:txBody>
          <a:bodyPr wrap="square">
            <a:spAutoFit/>
          </a:bodyPr>
          <a:lstStyle/>
          <a:p>
            <a:pPr algn="ctr"/>
            <a:r>
              <a:rPr lang="en-US" sz="2400" b="1" dirty="0">
                <a:solidFill>
                  <a:srgbClr val="21314D"/>
                </a:solidFill>
                <a:latin typeface="Avenir Roman" panose="02000503020000020003" pitchFamily="2" charset="0"/>
                <a:ea typeface="Lato" charset="0"/>
                <a:cs typeface="Lato" charset="0"/>
              </a:rPr>
              <a:t>REMEMBER THIS?</a:t>
            </a:r>
          </a:p>
        </p:txBody>
      </p:sp>
      <p:pic>
        <p:nvPicPr>
          <p:cNvPr id="5" name="Picture 4">
            <a:extLst>
              <a:ext uri="{FF2B5EF4-FFF2-40B4-BE49-F238E27FC236}">
                <a16:creationId xmlns:a16="http://schemas.microsoft.com/office/drawing/2014/main" id="{12E4D039-A9EA-4049-9B7E-F5677AC6B01E}"/>
              </a:ext>
            </a:extLst>
          </p:cNvPr>
          <p:cNvPicPr>
            <a:picLocks noChangeAspect="1"/>
          </p:cNvPicPr>
          <p:nvPr/>
        </p:nvPicPr>
        <p:blipFill>
          <a:blip r:embed="rId3"/>
          <a:stretch>
            <a:fillRect/>
          </a:stretch>
        </p:blipFill>
        <p:spPr>
          <a:xfrm>
            <a:off x="5389969" y="2229796"/>
            <a:ext cx="2547258" cy="3566160"/>
          </a:xfrm>
          <a:prstGeom prst="rect">
            <a:avLst/>
          </a:prstGeom>
          <a:ln>
            <a:solidFill>
              <a:schemeClr val="tx1"/>
            </a:solidFill>
          </a:ln>
        </p:spPr>
      </p:pic>
      <p:sp>
        <p:nvSpPr>
          <p:cNvPr id="13" name="Rectangle 12">
            <a:extLst>
              <a:ext uri="{FF2B5EF4-FFF2-40B4-BE49-F238E27FC236}">
                <a16:creationId xmlns:a16="http://schemas.microsoft.com/office/drawing/2014/main" id="{FDC0849F-37F5-334E-AD92-AE3D8C157E50}"/>
              </a:ext>
            </a:extLst>
          </p:cNvPr>
          <p:cNvSpPr/>
          <p:nvPr/>
        </p:nvSpPr>
        <p:spPr>
          <a:xfrm>
            <a:off x="697674" y="2229796"/>
            <a:ext cx="4044446" cy="2822376"/>
          </a:xfrm>
          <a:prstGeom prst="rect">
            <a:avLst/>
          </a:prstGeom>
        </p:spPr>
        <p:txBody>
          <a:bodyPr wrap="square">
            <a:spAutoFit/>
          </a:bodyPr>
          <a:lstStyle/>
          <a:p>
            <a:pPr lvl="1" algn="r">
              <a:lnSpc>
                <a:spcPct val="150000"/>
              </a:lnSpc>
            </a:pPr>
            <a:r>
              <a:rPr lang="en-US" sz="2000" b="1" dirty="0">
                <a:solidFill>
                  <a:srgbClr val="21314D"/>
                </a:solidFill>
                <a:latin typeface="Avenir Roman" panose="02000503020000020003" pitchFamily="2" charset="0"/>
                <a:ea typeface="Lato" charset="0"/>
                <a:cs typeface="Lato" charset="0"/>
              </a:rPr>
              <a:t>Eye-catching</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Good use of color</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Balanced</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p:txBody>
      </p:sp>
      <p:sp>
        <p:nvSpPr>
          <p:cNvPr id="14" name="Rectangle 13">
            <a:extLst>
              <a:ext uri="{FF2B5EF4-FFF2-40B4-BE49-F238E27FC236}">
                <a16:creationId xmlns:a16="http://schemas.microsoft.com/office/drawing/2014/main" id="{6CC388C5-EADD-9B48-8D6E-DEB6E74EA632}"/>
              </a:ext>
            </a:extLst>
          </p:cNvPr>
          <p:cNvSpPr/>
          <p:nvPr/>
        </p:nvSpPr>
        <p:spPr>
          <a:xfrm>
            <a:off x="697674" y="1465595"/>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The anatomy of </a:t>
            </a:r>
            <a:r>
              <a:rPr lang="en-US" sz="2000" b="1" i="1" dirty="0">
                <a:solidFill>
                  <a:srgbClr val="A22B38">
                    <a:alpha val="80000"/>
                  </a:srgbClr>
                </a:solidFill>
                <a:latin typeface="Avenir Roman" panose="02000503020000020003" pitchFamily="2" charset="0"/>
                <a:ea typeface="Lato" charset="0"/>
                <a:cs typeface="Lato" charset="0"/>
              </a:rPr>
              <a:t>good</a:t>
            </a:r>
            <a:r>
              <a:rPr lang="en-US" sz="2000" b="1" dirty="0">
                <a:solidFill>
                  <a:srgbClr val="21314D">
                    <a:alpha val="80000"/>
                  </a:srgbClr>
                </a:solidFill>
                <a:latin typeface="Avenir Roman" panose="02000503020000020003" pitchFamily="2" charset="0"/>
                <a:ea typeface="Lato" charset="0"/>
                <a:cs typeface="Lato" charset="0"/>
              </a:rPr>
              <a:t> print collateral</a:t>
            </a:r>
          </a:p>
        </p:txBody>
      </p:sp>
      <p:sp>
        <p:nvSpPr>
          <p:cNvPr id="12" name="Freeform 170">
            <a:extLst>
              <a:ext uri="{FF2B5EF4-FFF2-40B4-BE49-F238E27FC236}">
                <a16:creationId xmlns:a16="http://schemas.microsoft.com/office/drawing/2014/main" id="{2895D156-BEA9-8048-B3C2-B94FDECCD3F5}"/>
              </a:ext>
            </a:extLst>
          </p:cNvPr>
          <p:cNvSpPr>
            <a:spLocks noChangeAspect="1" noChangeArrowheads="1"/>
          </p:cNvSpPr>
          <p:nvPr/>
        </p:nvSpPr>
        <p:spPr bwMode="auto">
          <a:xfrm>
            <a:off x="6099680" y="423493"/>
            <a:ext cx="267815" cy="274320"/>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solidFill>
                <a:srgbClr val="21314D"/>
              </a:solidFill>
              <a:latin typeface="Lato Regular" charset="0"/>
              <a:ea typeface="+mn-ea"/>
            </a:endParaRPr>
          </a:p>
        </p:txBody>
      </p:sp>
      <p:sp>
        <p:nvSpPr>
          <p:cNvPr id="16" name="TextBox 15">
            <a:extLst>
              <a:ext uri="{FF2B5EF4-FFF2-40B4-BE49-F238E27FC236}">
                <a16:creationId xmlns:a16="http://schemas.microsoft.com/office/drawing/2014/main" id="{B1CC4CA5-F70A-3D4E-BA2D-1BBB75940FD8}"/>
              </a:ext>
            </a:extLst>
          </p:cNvPr>
          <p:cNvSpPr txBox="1"/>
          <p:nvPr/>
        </p:nvSpPr>
        <p:spPr>
          <a:xfrm>
            <a:off x="6307667" y="396123"/>
            <a:ext cx="2278621"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BACK TO BASICS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5" name="Rectangle 14">
            <a:extLst>
              <a:ext uri="{FF2B5EF4-FFF2-40B4-BE49-F238E27FC236}">
                <a16:creationId xmlns:a16="http://schemas.microsoft.com/office/drawing/2014/main" id="{4287A097-D291-084C-8236-3BD10C13E54C}"/>
              </a:ext>
            </a:extLst>
          </p:cNvPr>
          <p:cNvSpPr/>
          <p:nvPr/>
        </p:nvSpPr>
        <p:spPr>
          <a:xfrm>
            <a:off x="697674" y="4436490"/>
            <a:ext cx="4044446" cy="1437381"/>
          </a:xfrm>
          <a:prstGeom prst="rect">
            <a:avLst/>
          </a:prstGeom>
        </p:spPr>
        <p:txBody>
          <a:bodyPr wrap="square">
            <a:spAutoFit/>
          </a:bodyPr>
          <a:lstStyle/>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Proof read!</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45300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5" y="1114859"/>
            <a:ext cx="777957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PROOFREADING </a:t>
            </a: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22" name="Rectangle 21">
            <a:extLst>
              <a:ext uri="{FF2B5EF4-FFF2-40B4-BE49-F238E27FC236}">
                <a16:creationId xmlns:a16="http://schemas.microsoft.com/office/drawing/2014/main" id="{54595763-8D71-AC4B-89F1-676EE398051B}"/>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31" name="Freeform 170">
            <a:extLst>
              <a:ext uri="{FF2B5EF4-FFF2-40B4-BE49-F238E27FC236}">
                <a16:creationId xmlns:a16="http://schemas.microsoft.com/office/drawing/2014/main" id="{840C9285-0313-6F47-B17C-C48AB688C2E8}"/>
              </a:ext>
            </a:extLst>
          </p:cNvPr>
          <p:cNvSpPr>
            <a:spLocks noChangeAspect="1" noChangeArrowheads="1"/>
          </p:cNvSpPr>
          <p:nvPr/>
        </p:nvSpPr>
        <p:spPr bwMode="auto">
          <a:xfrm>
            <a:off x="6099680" y="423493"/>
            <a:ext cx="267815" cy="274320"/>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solidFill>
                <a:srgbClr val="21314D"/>
              </a:solidFill>
              <a:latin typeface="Lato Regular" charset="0"/>
              <a:ea typeface="+mn-ea"/>
            </a:endParaRPr>
          </a:p>
        </p:txBody>
      </p:sp>
      <p:sp>
        <p:nvSpPr>
          <p:cNvPr id="20" name="TextBox 19">
            <a:extLst>
              <a:ext uri="{FF2B5EF4-FFF2-40B4-BE49-F238E27FC236}">
                <a16:creationId xmlns:a16="http://schemas.microsoft.com/office/drawing/2014/main" id="{7631DC3B-FAE7-144D-B1AD-182D3D656214}"/>
              </a:ext>
            </a:extLst>
          </p:cNvPr>
          <p:cNvSpPr txBox="1"/>
          <p:nvPr/>
        </p:nvSpPr>
        <p:spPr>
          <a:xfrm>
            <a:off x="6307667" y="396123"/>
            <a:ext cx="2278621"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BACK TO BASICS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4" name="Rectangle 23">
            <a:extLst>
              <a:ext uri="{FF2B5EF4-FFF2-40B4-BE49-F238E27FC236}">
                <a16:creationId xmlns:a16="http://schemas.microsoft.com/office/drawing/2014/main" id="{EEB82A31-E9C5-AC40-B855-B2D0A1B91C07}"/>
              </a:ext>
            </a:extLst>
          </p:cNvPr>
          <p:cNvSpPr/>
          <p:nvPr/>
        </p:nvSpPr>
        <p:spPr>
          <a:xfrm>
            <a:off x="608955" y="1479478"/>
            <a:ext cx="788734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The devil is in the details</a:t>
            </a:r>
          </a:p>
        </p:txBody>
      </p:sp>
      <p:sp>
        <p:nvSpPr>
          <p:cNvPr id="11" name="Freeform 114">
            <a:extLst>
              <a:ext uri="{FF2B5EF4-FFF2-40B4-BE49-F238E27FC236}">
                <a16:creationId xmlns:a16="http://schemas.microsoft.com/office/drawing/2014/main" id="{8DB9F040-D2EA-7946-981A-D9809E247656}"/>
              </a:ext>
            </a:extLst>
          </p:cNvPr>
          <p:cNvSpPr>
            <a:spLocks noChangeAspect="1" noChangeArrowheads="1"/>
          </p:cNvSpPr>
          <p:nvPr/>
        </p:nvSpPr>
        <p:spPr bwMode="auto">
          <a:xfrm>
            <a:off x="607796" y="5372128"/>
            <a:ext cx="392432" cy="412613"/>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rgbClr val="A22B38"/>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2" name="TextBox 11">
            <a:extLst>
              <a:ext uri="{FF2B5EF4-FFF2-40B4-BE49-F238E27FC236}">
                <a16:creationId xmlns:a16="http://schemas.microsoft.com/office/drawing/2014/main" id="{1CD17D8A-35B2-9446-8467-45E8B6E38788}"/>
              </a:ext>
            </a:extLst>
          </p:cNvPr>
          <p:cNvSpPr txBox="1"/>
          <p:nvPr/>
        </p:nvSpPr>
        <p:spPr>
          <a:xfrm>
            <a:off x="1000228" y="5385482"/>
            <a:ext cx="7586060" cy="646331"/>
          </a:xfrm>
          <a:prstGeom prst="rect">
            <a:avLst/>
          </a:prstGeom>
          <a:noFill/>
        </p:spPr>
        <p:txBody>
          <a:bodyPr wrap="square" rtlCol="0">
            <a:spAutoFit/>
          </a:bodyPr>
          <a:lstStyle/>
          <a:p>
            <a:r>
              <a:rPr lang="en-US" b="1" dirty="0">
                <a:solidFill>
                  <a:srgbClr val="A22B38"/>
                </a:solidFill>
                <a:latin typeface="Avenir Roman" panose="02000503020000020003" pitchFamily="2" charset="0"/>
                <a:ea typeface="Lato" charset="0"/>
                <a:cs typeface="Lato" charset="0"/>
              </a:rPr>
              <a:t>TIP: Measure twice, cut once – always proofread before you send your piece to print</a:t>
            </a:r>
          </a:p>
        </p:txBody>
      </p:sp>
      <p:pic>
        <p:nvPicPr>
          <p:cNvPr id="14" name="Picture 13">
            <a:extLst>
              <a:ext uri="{FF2B5EF4-FFF2-40B4-BE49-F238E27FC236}">
                <a16:creationId xmlns:a16="http://schemas.microsoft.com/office/drawing/2014/main" id="{7CF3E40B-D0BC-8A41-9964-AC32AC339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0" r="100000">
                        <a14:backgroundMark x1="98111" y1="42917" x2="98111" y2="42917"/>
                        <a14:backgroundMark x1="98778" y1="31000" x2="98778" y2="31000"/>
                        <a14:backgroundMark x1="99000" y1="27000" x2="99000" y2="27000"/>
                      </a14:backgroundRemoval>
                    </a14:imgEffect>
                  </a14:imgLayer>
                </a14:imgProps>
              </a:ext>
            </a:extLst>
          </a:blip>
          <a:stretch>
            <a:fillRect/>
          </a:stretch>
        </p:blipFill>
        <p:spPr>
          <a:xfrm>
            <a:off x="1858295" y="1910267"/>
            <a:ext cx="2336334" cy="3115112"/>
          </a:xfrm>
          <a:prstGeom prst="rect">
            <a:avLst/>
          </a:prstGeom>
        </p:spPr>
      </p:pic>
      <p:pic>
        <p:nvPicPr>
          <p:cNvPr id="15" name="Picture 14">
            <a:extLst>
              <a:ext uri="{FF2B5EF4-FFF2-40B4-BE49-F238E27FC236}">
                <a16:creationId xmlns:a16="http://schemas.microsoft.com/office/drawing/2014/main" id="{B6F05F74-5077-E141-BF4F-88AC93F3EBB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9752" l="9987" r="99603">
                        <a14:foregroundMark x1="29464" y1="38790" x2="29464" y2="38790"/>
                        <a14:foregroundMark x1="27612" y1="54365" x2="27612" y2="54365"/>
                        <a14:foregroundMark x1="93419" y1="54712" x2="93419" y2="54712"/>
                        <a14:foregroundMark x1="92956" y1="51959" x2="92956" y2="51959"/>
                        <a14:foregroundMark x1="93188" y1="51612" x2="93188" y2="53844"/>
                        <a14:foregroundMark x1="94544" y1="37574" x2="94544" y2="29439"/>
                        <a14:foregroundMark x1="60086" y1="98686" x2="60086" y2="98686"/>
                        <a14:foregroundMark x1="28737" y1="46925" x2="28737" y2="46925"/>
                        <a14:backgroundMark x1="96462" y1="36012" x2="96462" y2="36012"/>
                      </a14:backgroundRemoval>
                    </a14:imgEffect>
                  </a14:imgLayer>
                </a14:imgProps>
              </a:ext>
            </a:extLst>
          </a:blip>
          <a:stretch>
            <a:fillRect/>
          </a:stretch>
        </p:blipFill>
        <p:spPr>
          <a:xfrm>
            <a:off x="4759953" y="1935658"/>
            <a:ext cx="2165480" cy="2887306"/>
          </a:xfrm>
          <a:prstGeom prst="rect">
            <a:avLst/>
          </a:prstGeom>
        </p:spPr>
      </p:pic>
    </p:spTree>
    <p:extLst>
      <p:ext uri="{BB962C8B-B14F-4D97-AF65-F5344CB8AC3E}">
        <p14:creationId xmlns:p14="http://schemas.microsoft.com/office/powerpoint/2010/main" val="1382493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9FF303E-AB24-6F41-A00D-8B862EFD21C9}"/>
              </a:ext>
            </a:extLst>
          </p:cNvPr>
          <p:cNvPicPr>
            <a:picLocks noGrp="1" noChangeAspect="1"/>
          </p:cNvPicPr>
          <p:nvPr>
            <p:ph type="pic" sz="quarter" idx="10"/>
          </p:nvPr>
        </p:nvPicPr>
        <p:blipFill>
          <a:blip r:embed="rId3"/>
          <a:srcRect l="8213" r="8213"/>
          <a:stretch>
            <a:fillRect/>
          </a:stretch>
        </p:blipFill>
        <p:spPr>
          <a:xfrm flipH="1">
            <a:off x="0" y="0"/>
            <a:ext cx="9144000" cy="6858000"/>
          </a:xfrm>
        </p:spPr>
      </p:pic>
      <p:sp>
        <p:nvSpPr>
          <p:cNvPr id="18" name="Rectangle 17"/>
          <p:cNvSpPr/>
          <p:nvPr/>
        </p:nvSpPr>
        <p:spPr>
          <a:xfrm>
            <a:off x="0" y="0"/>
            <a:ext cx="9144000"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2424392" y="2508714"/>
            <a:ext cx="5467751" cy="1938992"/>
          </a:xfrm>
          <a:prstGeom prst="rect">
            <a:avLst/>
          </a:prstGeom>
          <a:noFill/>
        </p:spPr>
        <p:txBody>
          <a:bodyPr wrap="square" rtlCol="0">
            <a:spAutoFit/>
          </a:bodyPr>
          <a:lstStyle/>
          <a:p>
            <a:r>
              <a:rPr lang="en-US" sz="6000" b="1" dirty="0">
                <a:solidFill>
                  <a:schemeClr val="bg1"/>
                </a:solidFill>
                <a:latin typeface="Avenir Roman" panose="02000503020000020003" pitchFamily="2" charset="0"/>
                <a:ea typeface="Lato" charset="0"/>
                <a:cs typeface="Lato" charset="0"/>
              </a:rPr>
              <a:t>MEASURING SUCCESS</a:t>
            </a:r>
            <a:endParaRPr lang="en-US" sz="8800" b="1" dirty="0">
              <a:solidFill>
                <a:schemeClr val="bg1"/>
              </a:solidFill>
              <a:latin typeface="Avenir Roman" panose="02000503020000020003" pitchFamily="2" charset="0"/>
              <a:ea typeface="Lato" charset="0"/>
              <a:cs typeface="Lato" charset="0"/>
            </a:endParaRPr>
          </a:p>
        </p:txBody>
      </p:sp>
      <p:sp>
        <p:nvSpPr>
          <p:cNvPr id="2" name="Rectangle 1"/>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4" name="Rectangle 3"/>
          <p:cNvSpPr/>
          <p:nvPr/>
        </p:nvSpPr>
        <p:spPr>
          <a:xfrm>
            <a:off x="697675" y="762000"/>
            <a:ext cx="7798625" cy="984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62DF987C-934B-074F-AD09-09B01AF3803A}"/>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9" name="Freeform 29">
            <a:extLst>
              <a:ext uri="{FF2B5EF4-FFF2-40B4-BE49-F238E27FC236}">
                <a16:creationId xmlns:a16="http://schemas.microsoft.com/office/drawing/2014/main" id="{0A518B9E-3120-D24B-AEC7-F913EB914081}"/>
              </a:ext>
            </a:extLst>
          </p:cNvPr>
          <p:cNvSpPr>
            <a:spLocks noChangeAspect="1" noChangeArrowheads="1"/>
          </p:cNvSpPr>
          <p:nvPr/>
        </p:nvSpPr>
        <p:spPr bwMode="auto">
          <a:xfrm>
            <a:off x="697675" y="2668919"/>
            <a:ext cx="1439810" cy="1460769"/>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39874314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3" name="TextBox 12">
            <a:extLst>
              <a:ext uri="{FF2B5EF4-FFF2-40B4-BE49-F238E27FC236}">
                <a16:creationId xmlns:a16="http://schemas.microsoft.com/office/drawing/2014/main" id="{E2D67D3C-2FFA-3449-BF86-F5C581B38F66}"/>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TRACKING THINGS YOU CAN’T CLICK</a:t>
            </a:r>
          </a:p>
        </p:txBody>
      </p:sp>
      <p:sp>
        <p:nvSpPr>
          <p:cNvPr id="9" name="Freeform 29">
            <a:extLst>
              <a:ext uri="{FF2B5EF4-FFF2-40B4-BE49-F238E27FC236}">
                <a16:creationId xmlns:a16="http://schemas.microsoft.com/office/drawing/2014/main" id="{F6A20B8D-05EA-884A-812C-BCD71215F8D1}"/>
              </a:ext>
            </a:extLst>
          </p:cNvPr>
          <p:cNvSpPr>
            <a:spLocks noChangeAspect="1" noChangeArrowheads="1"/>
          </p:cNvSpPr>
          <p:nvPr/>
        </p:nvSpPr>
        <p:spPr bwMode="auto">
          <a:xfrm>
            <a:off x="5277106" y="423038"/>
            <a:ext cx="305172" cy="309614"/>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5" name="TextBox 14">
            <a:extLst>
              <a:ext uri="{FF2B5EF4-FFF2-40B4-BE49-F238E27FC236}">
                <a16:creationId xmlns:a16="http://schemas.microsoft.com/office/drawing/2014/main" id="{77371D99-3E32-5449-BF67-8D6158C7960B}"/>
              </a:ext>
            </a:extLst>
          </p:cNvPr>
          <p:cNvSpPr txBox="1"/>
          <p:nvPr/>
        </p:nvSpPr>
        <p:spPr>
          <a:xfrm>
            <a:off x="5429692" y="393690"/>
            <a:ext cx="3056629"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MEASURING SUCCESS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2" name="TextBox 11">
            <a:extLst>
              <a:ext uri="{FF2B5EF4-FFF2-40B4-BE49-F238E27FC236}">
                <a16:creationId xmlns:a16="http://schemas.microsoft.com/office/drawing/2014/main" id="{3210FD93-5105-7044-9E94-A9EDA38E84B9}"/>
              </a:ext>
            </a:extLst>
          </p:cNvPr>
          <p:cNvSpPr txBox="1"/>
          <p:nvPr/>
        </p:nvSpPr>
        <p:spPr>
          <a:xfrm>
            <a:off x="697675" y="2305962"/>
            <a:ext cx="7788646" cy="2621743"/>
          </a:xfrm>
          <a:prstGeom prst="rect">
            <a:avLst/>
          </a:prstGeom>
          <a:noFill/>
        </p:spPr>
        <p:txBody>
          <a:bodyPr wrap="square" rtlCol="0">
            <a:spAutoFit/>
          </a:bodyPr>
          <a:lstStyle/>
          <a:p>
            <a:pPr marL="342900" indent="-342900">
              <a:lnSpc>
                <a:spcPct val="150000"/>
              </a:lnSpc>
              <a:buFont typeface="+mj-lt"/>
              <a:buAutoNum type="arabicPeriod"/>
            </a:pPr>
            <a:r>
              <a:rPr lang="en-US" sz="2800" b="1" dirty="0">
                <a:solidFill>
                  <a:srgbClr val="21314D"/>
                </a:solidFill>
                <a:latin typeface="Avenir Roman" panose="02000503020000020003" pitchFamily="2" charset="0"/>
                <a:ea typeface="Lato" charset="0"/>
                <a:cs typeface="Lato" charset="0"/>
              </a:rPr>
              <a:t>Quantity </a:t>
            </a:r>
          </a:p>
          <a:p>
            <a:pPr marL="342900" indent="-342900">
              <a:lnSpc>
                <a:spcPct val="150000"/>
              </a:lnSpc>
              <a:buFont typeface="+mj-lt"/>
              <a:buAutoNum type="arabicPeriod"/>
            </a:pPr>
            <a:r>
              <a:rPr lang="en-US" sz="2800" b="1" dirty="0">
                <a:solidFill>
                  <a:srgbClr val="21314D"/>
                </a:solidFill>
                <a:latin typeface="Avenir Roman" panose="02000503020000020003" pitchFamily="2" charset="0"/>
                <a:ea typeface="Lato" charset="0"/>
                <a:cs typeface="Lato" charset="0"/>
              </a:rPr>
              <a:t>Demographics </a:t>
            </a:r>
          </a:p>
          <a:p>
            <a:pPr marL="342900" indent="-342900">
              <a:lnSpc>
                <a:spcPct val="150000"/>
              </a:lnSpc>
              <a:buFont typeface="+mj-lt"/>
              <a:buAutoNum type="arabicPeriod"/>
            </a:pPr>
            <a:r>
              <a:rPr lang="en-US" sz="2800" b="1" dirty="0">
                <a:solidFill>
                  <a:srgbClr val="21314D"/>
                </a:solidFill>
                <a:latin typeface="Avenir Roman" panose="02000503020000020003" pitchFamily="2" charset="0"/>
                <a:ea typeface="Lato" charset="0"/>
                <a:cs typeface="Lato" charset="0"/>
              </a:rPr>
              <a:t>When did you send it?</a:t>
            </a:r>
          </a:p>
          <a:p>
            <a:pPr>
              <a:lnSpc>
                <a:spcPct val="150000"/>
              </a:lnSpc>
            </a:pPr>
            <a:endParaRPr lang="en-US" sz="2800" b="1" dirty="0">
              <a:solidFill>
                <a:srgbClr val="21314D"/>
              </a:solidFill>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2528000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1995074" y="1104723"/>
            <a:ext cx="5203825" cy="646331"/>
          </a:xfrm>
          <a:prstGeom prst="rect">
            <a:avLst/>
          </a:prstGeom>
          <a:noFill/>
        </p:spPr>
        <p:txBody>
          <a:bodyPr wrap="square" rtlCol="0">
            <a:spAutoFit/>
          </a:bodyPr>
          <a:lstStyle/>
          <a:p>
            <a:pPr algn="ctr"/>
            <a:r>
              <a:rPr lang="en-US" sz="3600" b="1" dirty="0">
                <a:solidFill>
                  <a:srgbClr val="21314D"/>
                </a:solidFill>
                <a:latin typeface="Avenir Roman" panose="02000503020000020003" pitchFamily="2" charset="0"/>
                <a:ea typeface="Lato" charset="0"/>
                <a:cs typeface="Lato" charset="0"/>
              </a:rPr>
              <a:t>MEET THE PRESENTER</a:t>
            </a:r>
          </a:p>
        </p:txBody>
      </p:sp>
      <p:sp>
        <p:nvSpPr>
          <p:cNvPr id="12" name="Rectangle 11"/>
          <p:cNvSpPr/>
          <p:nvPr/>
        </p:nvSpPr>
        <p:spPr>
          <a:xfrm>
            <a:off x="1681808" y="1756911"/>
            <a:ext cx="5830358" cy="307777"/>
          </a:xfrm>
          <a:prstGeom prst="rect">
            <a:avLst/>
          </a:prstGeom>
        </p:spPr>
        <p:txBody>
          <a:bodyPr wrap="square">
            <a:spAutoFit/>
          </a:bodyPr>
          <a:lstStyle/>
          <a:p>
            <a:pPr algn="ctr"/>
            <a:r>
              <a:rPr lang="en-US" sz="1400" dirty="0">
                <a:solidFill>
                  <a:srgbClr val="A22B38"/>
                </a:solidFill>
                <a:latin typeface="Avenir Roman" panose="02000503020000020003" pitchFamily="2" charset="0"/>
                <a:ea typeface="Lato" charset="0"/>
                <a:cs typeface="Lato" charset="0"/>
              </a:rPr>
              <a:t>TIMM KRUEGER | COMMUNICATIONS &amp; MARKETING CONSULTANT </a:t>
            </a:r>
          </a:p>
        </p:txBody>
      </p:sp>
      <p:grpSp>
        <p:nvGrpSpPr>
          <p:cNvPr id="3" name="Group 2"/>
          <p:cNvGrpSpPr/>
          <p:nvPr/>
        </p:nvGrpSpPr>
        <p:grpSpPr>
          <a:xfrm>
            <a:off x="1497837" y="4466784"/>
            <a:ext cx="4410293" cy="1176348"/>
            <a:chOff x="1207337" y="4575608"/>
            <a:chExt cx="2980704" cy="1176348"/>
          </a:xfrm>
        </p:grpSpPr>
        <p:sp>
          <p:nvSpPr>
            <p:cNvPr id="11" name="Rectangle 10"/>
            <p:cNvSpPr/>
            <p:nvPr/>
          </p:nvSpPr>
          <p:spPr>
            <a:xfrm>
              <a:off x="1207337" y="5001805"/>
              <a:ext cx="1890624" cy="430897"/>
            </a:xfrm>
            <a:prstGeom prst="rect">
              <a:avLst/>
            </a:prstGeom>
          </p:spPr>
          <p:txBody>
            <a:bodyPr wrap="square" lIns="182889" tIns="91445" rIns="182889" bIns="91445">
              <a:spAutoFit/>
            </a:bodyPr>
            <a:lstStyle/>
            <a:p>
              <a:pPr algn="ctr"/>
              <a:endParaRPr lang="en-US" sz="1600" b="1" cap="small" dirty="0">
                <a:solidFill>
                  <a:srgbClr val="21314D"/>
                </a:solidFill>
                <a:latin typeface="Avenir Roman" panose="02000503020000020003" pitchFamily="2" charset="0"/>
                <a:ea typeface="Lato" charset="0"/>
                <a:cs typeface="Lato" charset="0"/>
              </a:endParaRPr>
            </a:p>
          </p:txBody>
        </p:sp>
        <p:sp>
          <p:nvSpPr>
            <p:cNvPr id="13" name="TextBox 12"/>
            <p:cNvSpPr txBox="1"/>
            <p:nvPr/>
          </p:nvSpPr>
          <p:spPr>
            <a:xfrm>
              <a:off x="2297419" y="4575608"/>
              <a:ext cx="1890622" cy="117634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200" b="1" dirty="0">
                  <a:solidFill>
                    <a:srgbClr val="21314D"/>
                  </a:solidFill>
                  <a:latin typeface="Avenir Roman" panose="02000503020000020003" pitchFamily="2" charset="0"/>
                  <a:ea typeface="Lato" charset="0"/>
                  <a:cs typeface="Lato" charset="0"/>
                </a:rPr>
                <a:t>HOUSING ACTION ILLINOIS</a:t>
              </a:r>
            </a:p>
            <a:p>
              <a:pPr marL="285750" indent="-285750">
                <a:lnSpc>
                  <a:spcPct val="150000"/>
                </a:lnSpc>
                <a:buFont typeface="Arial" panose="020B0604020202020204" pitchFamily="34" charset="0"/>
                <a:buChar char="•"/>
              </a:pPr>
              <a:r>
                <a:rPr lang="en-US" sz="1200" b="1" dirty="0">
                  <a:solidFill>
                    <a:srgbClr val="21314D"/>
                  </a:solidFill>
                  <a:latin typeface="Avenir Roman" panose="02000503020000020003" pitchFamily="2" charset="0"/>
                  <a:ea typeface="Lato" charset="0"/>
                  <a:cs typeface="Lato" charset="0"/>
                </a:rPr>
                <a:t>SMITHBUCKLIN</a:t>
              </a:r>
            </a:p>
            <a:p>
              <a:pPr marL="285750" indent="-285750">
                <a:lnSpc>
                  <a:spcPct val="150000"/>
                </a:lnSpc>
                <a:buFont typeface="Arial" panose="020B0604020202020204" pitchFamily="34" charset="0"/>
                <a:buChar char="•"/>
              </a:pPr>
              <a:r>
                <a:rPr lang="en-US" sz="1200" b="1" dirty="0">
                  <a:solidFill>
                    <a:srgbClr val="21314D"/>
                  </a:solidFill>
                  <a:latin typeface="Avenir Roman" panose="02000503020000020003" pitchFamily="2" charset="0"/>
                  <a:ea typeface="Lato" charset="0"/>
                  <a:cs typeface="Lato" charset="0"/>
                </a:rPr>
                <a:t>PEORIA HOUSING AUTHORITY</a:t>
              </a:r>
            </a:p>
            <a:p>
              <a:pPr marL="285750" indent="-285750">
                <a:lnSpc>
                  <a:spcPct val="150000"/>
                </a:lnSpc>
                <a:buFont typeface="Arial" panose="020B0604020202020204" pitchFamily="34" charset="0"/>
                <a:buChar char="•"/>
              </a:pPr>
              <a:r>
                <a:rPr lang="en-US" sz="1200" b="1" dirty="0">
                  <a:solidFill>
                    <a:srgbClr val="21314D"/>
                  </a:solidFill>
                  <a:latin typeface="Avenir Roman" panose="02000503020000020003" pitchFamily="2" charset="0"/>
                  <a:ea typeface="Lato" charset="0"/>
                  <a:cs typeface="Lato" charset="0"/>
                </a:rPr>
                <a:t>S&amp;S PROPERTY MANAGEMENT</a:t>
              </a:r>
            </a:p>
          </p:txBody>
        </p:sp>
      </p:grpSp>
      <p:sp>
        <p:nvSpPr>
          <p:cNvPr id="19" name="Rectangle 18"/>
          <p:cNvSpPr/>
          <p:nvPr/>
        </p:nvSpPr>
        <p:spPr>
          <a:xfrm>
            <a:off x="697675" y="762000"/>
            <a:ext cx="7798625" cy="984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Roman" panose="02000503020000020003" pitchFamily="2" charset="0"/>
            </a:endParaRPr>
          </a:p>
        </p:txBody>
      </p:sp>
      <p:sp>
        <p:nvSpPr>
          <p:cNvPr id="27" name="Oval 26"/>
          <p:cNvSpPr/>
          <p:nvPr/>
        </p:nvSpPr>
        <p:spPr>
          <a:xfrm>
            <a:off x="3636926" y="2303062"/>
            <a:ext cx="1919875" cy="1919874"/>
          </a:xfrm>
          <a:prstGeom prst="ellipse">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2B38"/>
              </a:solidFill>
              <a:latin typeface="Avenir Roman" panose="02000503020000020003" pitchFamily="2" charset="0"/>
            </a:endParaRPr>
          </a:p>
        </p:txBody>
      </p:sp>
      <p:pic>
        <p:nvPicPr>
          <p:cNvPr id="7" name="Picture Placeholder 6">
            <a:extLst>
              <a:ext uri="{FF2B5EF4-FFF2-40B4-BE49-F238E27FC236}">
                <a16:creationId xmlns:a16="http://schemas.microsoft.com/office/drawing/2014/main" id="{3B24F5D8-7106-5D4C-86A1-B6BE1BF68A96}"/>
              </a:ext>
            </a:extLst>
          </p:cNvPr>
          <p:cNvPicPr>
            <a:picLocks noGrp="1" noChangeAspect="1"/>
          </p:cNvPicPr>
          <p:nvPr>
            <p:ph type="pic" sz="quarter" idx="10"/>
          </p:nvPr>
        </p:nvPicPr>
        <p:blipFill>
          <a:blip r:embed="rId3"/>
          <a:srcRect/>
          <a:stretch>
            <a:fillRect/>
          </a:stretch>
        </p:blipFill>
        <p:spPr>
          <a:xfrm>
            <a:off x="3723861" y="2389391"/>
            <a:ext cx="1746250" cy="1746250"/>
          </a:xfrm>
        </p:spPr>
      </p:pic>
      <p:sp>
        <p:nvSpPr>
          <p:cNvPr id="32" name="Rectangle 31">
            <a:extLst>
              <a:ext uri="{FF2B5EF4-FFF2-40B4-BE49-F238E27FC236}">
                <a16:creationId xmlns:a16="http://schemas.microsoft.com/office/drawing/2014/main" id="{AA2390F6-9BA5-8F46-B2A7-8C70A266F85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20846268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3" name="TextBox 12">
            <a:extLst>
              <a:ext uri="{FF2B5EF4-FFF2-40B4-BE49-F238E27FC236}">
                <a16:creationId xmlns:a16="http://schemas.microsoft.com/office/drawing/2014/main" id="{E2D67D3C-2FFA-3449-BF86-F5C581B38F66}"/>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TRACKING THINGS YOU CAN’T CLICK</a:t>
            </a:r>
          </a:p>
        </p:txBody>
      </p:sp>
      <p:pic>
        <p:nvPicPr>
          <p:cNvPr id="2" name="Picture 1">
            <a:extLst>
              <a:ext uri="{FF2B5EF4-FFF2-40B4-BE49-F238E27FC236}">
                <a16:creationId xmlns:a16="http://schemas.microsoft.com/office/drawing/2014/main" id="{6BA3A32C-02EF-4949-940D-A5BDA75088B5}"/>
              </a:ext>
            </a:extLst>
          </p:cNvPr>
          <p:cNvPicPr>
            <a:picLocks noChangeAspect="1"/>
          </p:cNvPicPr>
          <p:nvPr/>
        </p:nvPicPr>
        <p:blipFill rotWithShape="1">
          <a:blip r:embed="rId3"/>
          <a:srcRect t="15316"/>
          <a:stretch/>
        </p:blipFill>
        <p:spPr>
          <a:xfrm>
            <a:off x="1144253" y="1889177"/>
            <a:ext cx="6855493" cy="3867912"/>
          </a:xfrm>
          <a:prstGeom prst="rect">
            <a:avLst/>
          </a:prstGeom>
        </p:spPr>
      </p:pic>
      <p:sp>
        <p:nvSpPr>
          <p:cNvPr id="9" name="Freeform 29">
            <a:extLst>
              <a:ext uri="{FF2B5EF4-FFF2-40B4-BE49-F238E27FC236}">
                <a16:creationId xmlns:a16="http://schemas.microsoft.com/office/drawing/2014/main" id="{F6A20B8D-05EA-884A-812C-BCD71215F8D1}"/>
              </a:ext>
            </a:extLst>
          </p:cNvPr>
          <p:cNvSpPr>
            <a:spLocks noChangeAspect="1" noChangeArrowheads="1"/>
          </p:cNvSpPr>
          <p:nvPr/>
        </p:nvSpPr>
        <p:spPr bwMode="auto">
          <a:xfrm>
            <a:off x="5277106" y="423038"/>
            <a:ext cx="305172" cy="309614"/>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5" name="TextBox 14">
            <a:extLst>
              <a:ext uri="{FF2B5EF4-FFF2-40B4-BE49-F238E27FC236}">
                <a16:creationId xmlns:a16="http://schemas.microsoft.com/office/drawing/2014/main" id="{77371D99-3E32-5449-BF67-8D6158C7960B}"/>
              </a:ext>
            </a:extLst>
          </p:cNvPr>
          <p:cNvSpPr txBox="1"/>
          <p:nvPr/>
        </p:nvSpPr>
        <p:spPr>
          <a:xfrm>
            <a:off x="5429692" y="393690"/>
            <a:ext cx="3056629"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MEASURING SUCCESS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0" name="TextBox 9">
            <a:extLst>
              <a:ext uri="{FF2B5EF4-FFF2-40B4-BE49-F238E27FC236}">
                <a16:creationId xmlns:a16="http://schemas.microsoft.com/office/drawing/2014/main" id="{542C109E-879E-2A41-928A-A03402DD915B}"/>
              </a:ext>
            </a:extLst>
          </p:cNvPr>
          <p:cNvSpPr txBox="1"/>
          <p:nvPr/>
        </p:nvSpPr>
        <p:spPr>
          <a:xfrm>
            <a:off x="1244187" y="5161466"/>
            <a:ext cx="6705600" cy="429733"/>
          </a:xfrm>
          <a:prstGeom prst="rect">
            <a:avLst/>
          </a:prstGeom>
          <a:noFill/>
        </p:spPr>
        <p:txBody>
          <a:bodyPr wrap="square" rtlCol="0">
            <a:spAutoFit/>
          </a:bodyPr>
          <a:lstStyle/>
          <a:p>
            <a:pPr algn="ctr">
              <a:lnSpc>
                <a:spcPct val="150000"/>
              </a:lnSpc>
            </a:pPr>
            <a:r>
              <a:rPr lang="en-US" sz="1600" b="1" dirty="0">
                <a:solidFill>
                  <a:schemeClr val="bg1"/>
                </a:solidFill>
                <a:latin typeface="Avenir Roman" panose="02000503020000020003" pitchFamily="2" charset="0"/>
                <a:ea typeface="Lato" charset="0"/>
                <a:cs typeface="Lato" charset="0"/>
              </a:rPr>
              <a:t>QR CODES</a:t>
            </a:r>
          </a:p>
        </p:txBody>
      </p:sp>
    </p:spTree>
    <p:extLst>
      <p:ext uri="{BB962C8B-B14F-4D97-AF65-F5344CB8AC3E}">
        <p14:creationId xmlns:p14="http://schemas.microsoft.com/office/powerpoint/2010/main" val="752012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8B5EA-54AB-3041-B950-666402D3A97E}"/>
              </a:ext>
            </a:extLst>
          </p:cNvPr>
          <p:cNvPicPr>
            <a:picLocks noChangeAspect="1"/>
          </p:cNvPicPr>
          <p:nvPr/>
        </p:nvPicPr>
        <p:blipFill>
          <a:blip r:embed="rId3"/>
          <a:stretch>
            <a:fillRect/>
          </a:stretch>
        </p:blipFill>
        <p:spPr>
          <a:xfrm>
            <a:off x="1244187" y="1873880"/>
            <a:ext cx="6702552" cy="3863351"/>
          </a:xfrm>
          <a:prstGeom prst="rect">
            <a:avLst/>
          </a:prstGeom>
        </p:spPr>
      </p:pic>
      <p:sp>
        <p:nvSpPr>
          <p:cNvPr id="10" name="TextBox 9">
            <a:extLst>
              <a:ext uri="{FF2B5EF4-FFF2-40B4-BE49-F238E27FC236}">
                <a16:creationId xmlns:a16="http://schemas.microsoft.com/office/drawing/2014/main" id="{04D5860C-78AE-1441-8E72-725EF0B538BB}"/>
              </a:ext>
            </a:extLst>
          </p:cNvPr>
          <p:cNvSpPr txBox="1"/>
          <p:nvPr/>
        </p:nvSpPr>
        <p:spPr>
          <a:xfrm>
            <a:off x="1244187" y="5161466"/>
            <a:ext cx="6705600" cy="429733"/>
          </a:xfrm>
          <a:prstGeom prst="rect">
            <a:avLst/>
          </a:prstGeom>
          <a:noFill/>
        </p:spPr>
        <p:txBody>
          <a:bodyPr wrap="square" rtlCol="0">
            <a:spAutoFit/>
          </a:bodyPr>
          <a:lstStyle/>
          <a:p>
            <a:pPr algn="ctr">
              <a:lnSpc>
                <a:spcPct val="150000"/>
              </a:lnSpc>
            </a:pPr>
            <a:r>
              <a:rPr lang="en-US" sz="1600" b="1" dirty="0">
                <a:solidFill>
                  <a:srgbClr val="A22B38"/>
                </a:solidFill>
                <a:latin typeface="Avenir Roman" panose="02000503020000020003" pitchFamily="2" charset="0"/>
                <a:ea typeface="Lato" charset="0"/>
                <a:cs typeface="Lato" charset="0"/>
              </a:rPr>
              <a:t>CUSTOM PHONE NUMBER</a:t>
            </a:r>
          </a:p>
        </p:txBody>
      </p:sp>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3" name="TextBox 12">
            <a:extLst>
              <a:ext uri="{FF2B5EF4-FFF2-40B4-BE49-F238E27FC236}">
                <a16:creationId xmlns:a16="http://schemas.microsoft.com/office/drawing/2014/main" id="{E2D67D3C-2FFA-3449-BF86-F5C581B38F66}"/>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TRACKING THINGS YOU CAN’T CLICK</a:t>
            </a:r>
          </a:p>
        </p:txBody>
      </p:sp>
      <p:sp>
        <p:nvSpPr>
          <p:cNvPr id="9" name="Freeform 29">
            <a:extLst>
              <a:ext uri="{FF2B5EF4-FFF2-40B4-BE49-F238E27FC236}">
                <a16:creationId xmlns:a16="http://schemas.microsoft.com/office/drawing/2014/main" id="{F6A20B8D-05EA-884A-812C-BCD71215F8D1}"/>
              </a:ext>
            </a:extLst>
          </p:cNvPr>
          <p:cNvSpPr>
            <a:spLocks noChangeAspect="1" noChangeArrowheads="1"/>
          </p:cNvSpPr>
          <p:nvPr/>
        </p:nvSpPr>
        <p:spPr bwMode="auto">
          <a:xfrm>
            <a:off x="5277106" y="423038"/>
            <a:ext cx="305172" cy="309614"/>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5" name="TextBox 14">
            <a:extLst>
              <a:ext uri="{FF2B5EF4-FFF2-40B4-BE49-F238E27FC236}">
                <a16:creationId xmlns:a16="http://schemas.microsoft.com/office/drawing/2014/main" id="{77371D99-3E32-5449-BF67-8D6158C7960B}"/>
              </a:ext>
            </a:extLst>
          </p:cNvPr>
          <p:cNvSpPr txBox="1"/>
          <p:nvPr/>
        </p:nvSpPr>
        <p:spPr>
          <a:xfrm>
            <a:off x="5429692" y="393690"/>
            <a:ext cx="3056629"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MEASURING SUCCESS</a:t>
            </a:r>
            <a:endParaRPr lang="en-US" sz="3600" b="1" dirty="0">
              <a:solidFill>
                <a:srgbClr val="21314D">
                  <a:alpha val="40000"/>
                </a:srgbClr>
              </a:solidFill>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1560549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3" name="TextBox 12">
            <a:extLst>
              <a:ext uri="{FF2B5EF4-FFF2-40B4-BE49-F238E27FC236}">
                <a16:creationId xmlns:a16="http://schemas.microsoft.com/office/drawing/2014/main" id="{E2D67D3C-2FFA-3449-BF86-F5C581B38F66}"/>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TRACKING THINGS YOU CAN’T CLICK</a:t>
            </a:r>
          </a:p>
        </p:txBody>
      </p:sp>
      <p:sp>
        <p:nvSpPr>
          <p:cNvPr id="9" name="Freeform 29">
            <a:extLst>
              <a:ext uri="{FF2B5EF4-FFF2-40B4-BE49-F238E27FC236}">
                <a16:creationId xmlns:a16="http://schemas.microsoft.com/office/drawing/2014/main" id="{F6A20B8D-05EA-884A-812C-BCD71215F8D1}"/>
              </a:ext>
            </a:extLst>
          </p:cNvPr>
          <p:cNvSpPr>
            <a:spLocks noChangeAspect="1" noChangeArrowheads="1"/>
          </p:cNvSpPr>
          <p:nvPr/>
        </p:nvSpPr>
        <p:spPr bwMode="auto">
          <a:xfrm>
            <a:off x="5277106" y="423038"/>
            <a:ext cx="305172" cy="309614"/>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5" name="TextBox 14">
            <a:extLst>
              <a:ext uri="{FF2B5EF4-FFF2-40B4-BE49-F238E27FC236}">
                <a16:creationId xmlns:a16="http://schemas.microsoft.com/office/drawing/2014/main" id="{77371D99-3E32-5449-BF67-8D6158C7960B}"/>
              </a:ext>
            </a:extLst>
          </p:cNvPr>
          <p:cNvSpPr txBox="1"/>
          <p:nvPr/>
        </p:nvSpPr>
        <p:spPr>
          <a:xfrm>
            <a:off x="5429692" y="393690"/>
            <a:ext cx="3056629"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MEASURING SUCCESS</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3" name="Picture 2">
            <a:extLst>
              <a:ext uri="{FF2B5EF4-FFF2-40B4-BE49-F238E27FC236}">
                <a16:creationId xmlns:a16="http://schemas.microsoft.com/office/drawing/2014/main" id="{5EEE73E7-DECE-7C47-A974-A976532319A0}"/>
              </a:ext>
            </a:extLst>
          </p:cNvPr>
          <p:cNvPicPr>
            <a:picLocks noChangeAspect="1"/>
          </p:cNvPicPr>
          <p:nvPr/>
        </p:nvPicPr>
        <p:blipFill>
          <a:blip r:embed="rId3"/>
          <a:stretch>
            <a:fillRect/>
          </a:stretch>
        </p:blipFill>
        <p:spPr>
          <a:xfrm>
            <a:off x="1138858" y="2078472"/>
            <a:ext cx="6866283" cy="3606241"/>
          </a:xfrm>
          <a:prstGeom prst="rect">
            <a:avLst/>
          </a:prstGeom>
        </p:spPr>
      </p:pic>
      <p:sp>
        <p:nvSpPr>
          <p:cNvPr id="12" name="TextBox 11">
            <a:extLst>
              <a:ext uri="{FF2B5EF4-FFF2-40B4-BE49-F238E27FC236}">
                <a16:creationId xmlns:a16="http://schemas.microsoft.com/office/drawing/2014/main" id="{68B17796-6AE4-D54E-911B-20BAAB0ACDB9}"/>
              </a:ext>
            </a:extLst>
          </p:cNvPr>
          <p:cNvSpPr txBox="1"/>
          <p:nvPr/>
        </p:nvSpPr>
        <p:spPr>
          <a:xfrm>
            <a:off x="1138858" y="5161466"/>
            <a:ext cx="6866283" cy="429733"/>
          </a:xfrm>
          <a:prstGeom prst="rect">
            <a:avLst/>
          </a:prstGeom>
          <a:noFill/>
        </p:spPr>
        <p:txBody>
          <a:bodyPr wrap="square" rtlCol="0">
            <a:spAutoFit/>
          </a:bodyPr>
          <a:lstStyle/>
          <a:p>
            <a:pPr algn="ctr">
              <a:lnSpc>
                <a:spcPct val="150000"/>
              </a:lnSpc>
            </a:pPr>
            <a:r>
              <a:rPr lang="en-US" sz="1600" b="1" dirty="0">
                <a:solidFill>
                  <a:srgbClr val="21314D"/>
                </a:solidFill>
                <a:latin typeface="Avenir Roman" panose="02000503020000020003" pitchFamily="2" charset="0"/>
                <a:ea typeface="Lato" charset="0"/>
                <a:cs typeface="Lato" charset="0"/>
              </a:rPr>
              <a:t>VANITY URL</a:t>
            </a:r>
          </a:p>
        </p:txBody>
      </p:sp>
    </p:spTree>
    <p:extLst>
      <p:ext uri="{BB962C8B-B14F-4D97-AF65-F5344CB8AC3E}">
        <p14:creationId xmlns:p14="http://schemas.microsoft.com/office/powerpoint/2010/main" val="2199405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3" name="TextBox 12">
            <a:extLst>
              <a:ext uri="{FF2B5EF4-FFF2-40B4-BE49-F238E27FC236}">
                <a16:creationId xmlns:a16="http://schemas.microsoft.com/office/drawing/2014/main" id="{E2D67D3C-2FFA-3449-BF86-F5C581B38F66}"/>
              </a:ext>
            </a:extLst>
          </p:cNvPr>
          <p:cNvSpPr txBox="1"/>
          <p:nvPr/>
        </p:nvSpPr>
        <p:spPr>
          <a:xfrm>
            <a:off x="697675" y="1082411"/>
            <a:ext cx="7798625" cy="584775"/>
          </a:xfrm>
          <a:prstGeom prst="rect">
            <a:avLst/>
          </a:prstGeom>
          <a:noFill/>
        </p:spPr>
        <p:txBody>
          <a:bodyPr wrap="square" rtlCol="0">
            <a:spAutoFit/>
          </a:bodyPr>
          <a:lstStyle/>
          <a:p>
            <a:pPr algn="ctr"/>
            <a:r>
              <a:rPr lang="en-US" sz="3200" b="1" dirty="0">
                <a:solidFill>
                  <a:srgbClr val="21314D"/>
                </a:solidFill>
                <a:latin typeface="Avenir Roman" panose="02000503020000020003" pitchFamily="2" charset="0"/>
                <a:ea typeface="Lato" charset="0"/>
                <a:cs typeface="Lato" charset="0"/>
              </a:rPr>
              <a:t>TRACKING THINGS YOU CAN’T CLICK</a:t>
            </a:r>
          </a:p>
        </p:txBody>
      </p:sp>
      <p:sp>
        <p:nvSpPr>
          <p:cNvPr id="9" name="Freeform 29">
            <a:extLst>
              <a:ext uri="{FF2B5EF4-FFF2-40B4-BE49-F238E27FC236}">
                <a16:creationId xmlns:a16="http://schemas.microsoft.com/office/drawing/2014/main" id="{F6A20B8D-05EA-884A-812C-BCD71215F8D1}"/>
              </a:ext>
            </a:extLst>
          </p:cNvPr>
          <p:cNvSpPr>
            <a:spLocks noChangeAspect="1" noChangeArrowheads="1"/>
          </p:cNvSpPr>
          <p:nvPr/>
        </p:nvSpPr>
        <p:spPr bwMode="auto">
          <a:xfrm>
            <a:off x="5277106" y="423038"/>
            <a:ext cx="305172" cy="309614"/>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rgbClr val="21314D">
              <a:alpha val="40000"/>
            </a:srgb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5" name="TextBox 14">
            <a:extLst>
              <a:ext uri="{FF2B5EF4-FFF2-40B4-BE49-F238E27FC236}">
                <a16:creationId xmlns:a16="http://schemas.microsoft.com/office/drawing/2014/main" id="{77371D99-3E32-5449-BF67-8D6158C7960B}"/>
              </a:ext>
            </a:extLst>
          </p:cNvPr>
          <p:cNvSpPr txBox="1"/>
          <p:nvPr/>
        </p:nvSpPr>
        <p:spPr>
          <a:xfrm>
            <a:off x="5429692" y="393690"/>
            <a:ext cx="3056629"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MEASURING SUCCESS</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3" name="Picture 2">
            <a:extLst>
              <a:ext uri="{FF2B5EF4-FFF2-40B4-BE49-F238E27FC236}">
                <a16:creationId xmlns:a16="http://schemas.microsoft.com/office/drawing/2014/main" id="{4E09A257-8E36-2A4B-A9DF-917C9AFFCB89}"/>
              </a:ext>
            </a:extLst>
          </p:cNvPr>
          <p:cNvPicPr>
            <a:picLocks noChangeAspect="1"/>
          </p:cNvPicPr>
          <p:nvPr/>
        </p:nvPicPr>
        <p:blipFill>
          <a:blip r:embed="rId3"/>
          <a:stretch>
            <a:fillRect/>
          </a:stretch>
        </p:blipFill>
        <p:spPr>
          <a:xfrm>
            <a:off x="424069" y="1760902"/>
            <a:ext cx="8335617" cy="3665134"/>
          </a:xfrm>
          <a:prstGeom prst="rect">
            <a:avLst/>
          </a:prstGeom>
        </p:spPr>
      </p:pic>
      <p:sp>
        <p:nvSpPr>
          <p:cNvPr id="12" name="TextBox 11">
            <a:extLst>
              <a:ext uri="{FF2B5EF4-FFF2-40B4-BE49-F238E27FC236}">
                <a16:creationId xmlns:a16="http://schemas.microsoft.com/office/drawing/2014/main" id="{4ABABA63-16B4-264F-BBB7-4941700EE6FB}"/>
              </a:ext>
            </a:extLst>
          </p:cNvPr>
          <p:cNvSpPr txBox="1"/>
          <p:nvPr/>
        </p:nvSpPr>
        <p:spPr>
          <a:xfrm>
            <a:off x="1138858" y="5161466"/>
            <a:ext cx="6866283" cy="429733"/>
          </a:xfrm>
          <a:prstGeom prst="rect">
            <a:avLst/>
          </a:prstGeom>
          <a:noFill/>
        </p:spPr>
        <p:txBody>
          <a:bodyPr wrap="square" rtlCol="0">
            <a:spAutoFit/>
          </a:bodyPr>
          <a:lstStyle/>
          <a:p>
            <a:pPr algn="ctr">
              <a:lnSpc>
                <a:spcPct val="150000"/>
              </a:lnSpc>
            </a:pPr>
            <a:r>
              <a:rPr lang="en-US" sz="1600" b="1" dirty="0">
                <a:solidFill>
                  <a:srgbClr val="21314D"/>
                </a:solidFill>
                <a:latin typeface="Avenir Roman" panose="02000503020000020003" pitchFamily="2" charset="0"/>
                <a:ea typeface="Lato" charset="0"/>
                <a:cs typeface="Lato" charset="0"/>
              </a:rPr>
              <a:t>GOOGLE ANALYTICS EVENTS</a:t>
            </a:r>
          </a:p>
        </p:txBody>
      </p:sp>
    </p:spTree>
    <p:extLst>
      <p:ext uri="{BB962C8B-B14F-4D97-AF65-F5344CB8AC3E}">
        <p14:creationId xmlns:p14="http://schemas.microsoft.com/office/powerpoint/2010/main" val="883186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9389847-375F-E74A-AAA9-2F13EC1B00BE}"/>
              </a:ext>
            </a:extLst>
          </p:cNvPr>
          <p:cNvPicPr>
            <a:picLocks noGrp="1" noChangeAspect="1"/>
          </p:cNvPicPr>
          <p:nvPr>
            <p:ph type="pic" sz="quarter" idx="10"/>
          </p:nvPr>
        </p:nvPicPr>
        <p:blipFill>
          <a:blip r:embed="rId3"/>
          <a:srcRect/>
          <a:stretch>
            <a:fillRect/>
          </a:stretch>
        </p:blipFill>
        <p:spPr/>
      </p:pic>
      <p:sp>
        <p:nvSpPr>
          <p:cNvPr id="11" name="Rectangle 10"/>
          <p:cNvSpPr/>
          <p:nvPr/>
        </p:nvSpPr>
        <p:spPr>
          <a:xfrm>
            <a:off x="-1" y="0"/>
            <a:ext cx="9144000"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10" name="TextBox 9"/>
          <p:cNvSpPr txBox="1"/>
          <p:nvPr/>
        </p:nvSpPr>
        <p:spPr>
          <a:xfrm>
            <a:off x="647700" y="2099476"/>
            <a:ext cx="7848600" cy="1323439"/>
          </a:xfrm>
          <a:prstGeom prst="rect">
            <a:avLst/>
          </a:prstGeom>
          <a:noFill/>
        </p:spPr>
        <p:txBody>
          <a:bodyPr wrap="square" rtlCol="0">
            <a:spAutoFit/>
          </a:bodyPr>
          <a:lstStyle/>
          <a:p>
            <a:pPr algn="ctr"/>
            <a:r>
              <a:rPr lang="en-US" sz="8000" b="1" dirty="0">
                <a:solidFill>
                  <a:schemeClr val="bg1"/>
                </a:solidFill>
                <a:latin typeface="Avenir Roman" panose="02000503020000020003" pitchFamily="2" charset="0"/>
                <a:ea typeface="Lato" charset="0"/>
                <a:cs typeface="Lato" charset="0"/>
              </a:rPr>
              <a:t>THANK YOU</a:t>
            </a:r>
            <a:endParaRPr lang="en-US" sz="13800" b="1" dirty="0">
              <a:solidFill>
                <a:schemeClr val="bg1"/>
              </a:solidFill>
              <a:latin typeface="Avenir Roman" panose="02000503020000020003" pitchFamily="2" charset="0"/>
              <a:ea typeface="Lato" charset="0"/>
              <a:cs typeface="Lato" charset="0"/>
            </a:endParaRPr>
          </a:p>
        </p:txBody>
      </p:sp>
      <p:sp>
        <p:nvSpPr>
          <p:cNvPr id="12" name="Rectangle 11"/>
          <p:cNvSpPr/>
          <p:nvPr/>
        </p:nvSpPr>
        <p:spPr>
          <a:xfrm>
            <a:off x="2154354" y="3422915"/>
            <a:ext cx="4885266" cy="523220"/>
          </a:xfrm>
          <a:prstGeom prst="rect">
            <a:avLst/>
          </a:prstGeom>
        </p:spPr>
        <p:txBody>
          <a:bodyPr wrap="square">
            <a:spAutoFit/>
          </a:bodyPr>
          <a:lstStyle/>
          <a:p>
            <a:pPr algn="ctr"/>
            <a:r>
              <a:rPr lang="en-US" sz="2800" b="1" dirty="0" err="1">
                <a:solidFill>
                  <a:schemeClr val="bg1"/>
                </a:solidFill>
                <a:latin typeface="Avenir Roman" panose="02000503020000020003" pitchFamily="2" charset="0"/>
                <a:ea typeface="Lato" charset="0"/>
                <a:cs typeface="Lato" charset="0"/>
              </a:rPr>
              <a:t>Timm@HousingActionIL.org</a:t>
            </a:r>
            <a:endParaRPr lang="en-US" sz="2800" b="1" dirty="0">
              <a:solidFill>
                <a:schemeClr val="bg1"/>
              </a:solidFill>
              <a:effectLst/>
              <a:latin typeface="Avenir Roman" panose="02000503020000020003" pitchFamily="2" charset="0"/>
              <a:ea typeface="Lato" charset="0"/>
              <a:cs typeface="Lato" charset="0"/>
            </a:endParaRPr>
          </a:p>
        </p:txBody>
      </p:sp>
      <p:sp>
        <p:nvSpPr>
          <p:cNvPr id="7" name="Rectangle 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8" name="Rectangle 7"/>
          <p:cNvSpPr/>
          <p:nvPr/>
        </p:nvSpPr>
        <p:spPr>
          <a:xfrm>
            <a:off x="697675" y="762000"/>
            <a:ext cx="7798625" cy="984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1314D"/>
              </a:solidFill>
              <a:latin typeface="Lato Regular" charset="0"/>
            </a:endParaRPr>
          </a:p>
        </p:txBody>
      </p:sp>
      <p:sp>
        <p:nvSpPr>
          <p:cNvPr id="13" name="Rectangle 12">
            <a:extLst>
              <a:ext uri="{FF2B5EF4-FFF2-40B4-BE49-F238E27FC236}">
                <a16:creationId xmlns:a16="http://schemas.microsoft.com/office/drawing/2014/main" id="{11D17984-1F69-DD42-BB09-9CE05D7FB993}"/>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1257133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C0C1C56-C536-E945-8B83-479E39EBE7FD}"/>
              </a:ext>
            </a:extLst>
          </p:cNvPr>
          <p:cNvPicPr>
            <a:picLocks noGrp="1" noChangeAspect="1"/>
          </p:cNvPicPr>
          <p:nvPr>
            <p:ph type="pic" sz="quarter" idx="10"/>
          </p:nvPr>
        </p:nvPicPr>
        <p:blipFill>
          <a:blip r:embed="rId3"/>
          <a:srcRect l="5556" r="5556"/>
          <a:stretch>
            <a:fillRect/>
          </a:stretch>
        </p:blipFill>
        <p:spPr/>
      </p:pic>
      <p:sp>
        <p:nvSpPr>
          <p:cNvPr id="18" name="Rectangle 17"/>
          <p:cNvSpPr/>
          <p:nvPr/>
        </p:nvSpPr>
        <p:spPr>
          <a:xfrm>
            <a:off x="0" y="0"/>
            <a:ext cx="9144000"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2974150" y="2580244"/>
            <a:ext cx="5245924" cy="1938992"/>
          </a:xfrm>
          <a:prstGeom prst="rect">
            <a:avLst/>
          </a:prstGeom>
          <a:noFill/>
        </p:spPr>
        <p:txBody>
          <a:bodyPr wrap="square" rtlCol="0">
            <a:spAutoFit/>
          </a:bodyPr>
          <a:lstStyle/>
          <a:p>
            <a:r>
              <a:rPr lang="en-US" sz="6000" b="1" dirty="0">
                <a:solidFill>
                  <a:schemeClr val="bg1"/>
                </a:solidFill>
                <a:latin typeface="Avenir Roman" panose="02000503020000020003" pitchFamily="2" charset="0"/>
                <a:ea typeface="Lato" charset="0"/>
                <a:cs typeface="Lato" charset="0"/>
              </a:rPr>
              <a:t>SCIENCE LESSON</a:t>
            </a:r>
            <a:endParaRPr lang="en-US" sz="8800" b="1" dirty="0">
              <a:solidFill>
                <a:schemeClr val="bg1"/>
              </a:solidFill>
              <a:latin typeface="Avenir Roman" panose="02000503020000020003" pitchFamily="2" charset="0"/>
              <a:ea typeface="Lato" charset="0"/>
              <a:cs typeface="Lato" charset="0"/>
            </a:endParaRPr>
          </a:p>
        </p:txBody>
      </p:sp>
      <p:sp>
        <p:nvSpPr>
          <p:cNvPr id="2" name="Rectangle 1"/>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4" name="Rectangle 3"/>
          <p:cNvSpPr/>
          <p:nvPr/>
        </p:nvSpPr>
        <p:spPr>
          <a:xfrm>
            <a:off x="697675" y="762000"/>
            <a:ext cx="7798625" cy="984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62DF987C-934B-074F-AD09-09B01AF3803A}"/>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5" name="Picture 4">
            <a:extLst>
              <a:ext uri="{FF2B5EF4-FFF2-40B4-BE49-F238E27FC236}">
                <a16:creationId xmlns:a16="http://schemas.microsoft.com/office/drawing/2014/main" id="{050F5D86-F08F-B942-8055-FDF2C8EE53C3}"/>
              </a:ext>
            </a:extLst>
          </p:cNvPr>
          <p:cNvPicPr>
            <a:picLocks noChangeAspect="1"/>
          </p:cNvPicPr>
          <p:nvPr/>
        </p:nvPicPr>
        <p:blipFill>
          <a:blip r:embed="rId4"/>
          <a:stretch>
            <a:fillRect/>
          </a:stretch>
        </p:blipFill>
        <p:spPr>
          <a:xfrm>
            <a:off x="697675" y="2411503"/>
            <a:ext cx="2276475" cy="2276475"/>
          </a:xfrm>
          <a:prstGeom prst="rect">
            <a:avLst/>
          </a:prstGeom>
        </p:spPr>
      </p:pic>
    </p:spTree>
    <p:extLst>
      <p:ext uri="{BB962C8B-B14F-4D97-AF65-F5344CB8AC3E}">
        <p14:creationId xmlns:p14="http://schemas.microsoft.com/office/powerpoint/2010/main" val="93976789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6029104" y="377962"/>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SCIENCE LESSON</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9" name="Rectangle 8">
            <a:extLst>
              <a:ext uri="{FF2B5EF4-FFF2-40B4-BE49-F238E27FC236}">
                <a16:creationId xmlns:a16="http://schemas.microsoft.com/office/drawing/2014/main" id="{73777336-18C5-A04E-A3FC-90AAF2C1736C}"/>
              </a:ext>
            </a:extLst>
          </p:cNvPr>
          <p:cNvSpPr/>
          <p:nvPr/>
        </p:nvSpPr>
        <p:spPr>
          <a:xfrm>
            <a:off x="666750" y="1095833"/>
            <a:ext cx="7810500" cy="461665"/>
          </a:xfrm>
          <a:prstGeom prst="rect">
            <a:avLst/>
          </a:prstGeom>
        </p:spPr>
        <p:txBody>
          <a:bodyPr wrap="square">
            <a:spAutoFit/>
          </a:bodyPr>
          <a:lstStyle/>
          <a:p>
            <a:pPr algn="ctr"/>
            <a:r>
              <a:rPr lang="en-US" sz="2400" b="1" dirty="0">
                <a:solidFill>
                  <a:srgbClr val="21314D"/>
                </a:solidFill>
                <a:latin typeface="Avenir Roman" panose="02000503020000020003" pitchFamily="2" charset="0"/>
                <a:ea typeface="Lato" charset="0"/>
                <a:cs typeface="Lato" charset="0"/>
              </a:rPr>
              <a:t>POLL: WHICH FLYER IS MORE APPEALING TO YOU?</a:t>
            </a:r>
          </a:p>
        </p:txBody>
      </p:sp>
      <p:pic>
        <p:nvPicPr>
          <p:cNvPr id="3" name="Picture 2">
            <a:extLst>
              <a:ext uri="{FF2B5EF4-FFF2-40B4-BE49-F238E27FC236}">
                <a16:creationId xmlns:a16="http://schemas.microsoft.com/office/drawing/2014/main" id="{83F38EF1-FE7E-CE40-BA51-794B32B1355E}"/>
              </a:ext>
            </a:extLst>
          </p:cNvPr>
          <p:cNvPicPr>
            <a:picLocks noChangeAspect="1"/>
          </p:cNvPicPr>
          <p:nvPr/>
        </p:nvPicPr>
        <p:blipFill>
          <a:blip r:embed="rId3"/>
          <a:stretch>
            <a:fillRect/>
          </a:stretch>
        </p:blipFill>
        <p:spPr>
          <a:xfrm>
            <a:off x="1329598" y="2229796"/>
            <a:ext cx="2755671" cy="3566160"/>
          </a:xfrm>
          <a:prstGeom prst="rect">
            <a:avLst/>
          </a:prstGeom>
          <a:ln>
            <a:solidFill>
              <a:schemeClr val="tx1"/>
            </a:solidFill>
          </a:ln>
        </p:spPr>
      </p:pic>
      <p:pic>
        <p:nvPicPr>
          <p:cNvPr id="5" name="Picture 4">
            <a:extLst>
              <a:ext uri="{FF2B5EF4-FFF2-40B4-BE49-F238E27FC236}">
                <a16:creationId xmlns:a16="http://schemas.microsoft.com/office/drawing/2014/main" id="{12E4D039-A9EA-4049-9B7E-F5677AC6B01E}"/>
              </a:ext>
            </a:extLst>
          </p:cNvPr>
          <p:cNvPicPr>
            <a:picLocks noChangeAspect="1"/>
          </p:cNvPicPr>
          <p:nvPr/>
        </p:nvPicPr>
        <p:blipFill>
          <a:blip r:embed="rId4"/>
          <a:stretch>
            <a:fillRect/>
          </a:stretch>
        </p:blipFill>
        <p:spPr>
          <a:xfrm>
            <a:off x="5389969" y="2229796"/>
            <a:ext cx="2547258" cy="3566160"/>
          </a:xfrm>
          <a:prstGeom prst="rect">
            <a:avLst/>
          </a:prstGeom>
          <a:ln>
            <a:solidFill>
              <a:schemeClr val="tx1"/>
            </a:solidFill>
          </a:ln>
        </p:spPr>
      </p:pic>
      <p:sp>
        <p:nvSpPr>
          <p:cNvPr id="13" name="Rectangle 12">
            <a:extLst>
              <a:ext uri="{FF2B5EF4-FFF2-40B4-BE49-F238E27FC236}">
                <a16:creationId xmlns:a16="http://schemas.microsoft.com/office/drawing/2014/main" id="{EDBCD0C1-0D8F-ED42-930F-FC0137213198}"/>
              </a:ext>
            </a:extLst>
          </p:cNvPr>
          <p:cNvSpPr/>
          <p:nvPr/>
        </p:nvSpPr>
        <p:spPr>
          <a:xfrm>
            <a:off x="2499243" y="1757857"/>
            <a:ext cx="416379" cy="461665"/>
          </a:xfrm>
          <a:prstGeom prst="rect">
            <a:avLst/>
          </a:prstGeom>
        </p:spPr>
        <p:txBody>
          <a:bodyPr wrap="square">
            <a:spAutoFit/>
          </a:bodyPr>
          <a:lstStyle/>
          <a:p>
            <a:pPr algn="ctr"/>
            <a:r>
              <a:rPr lang="en-US" sz="2400" b="1" dirty="0">
                <a:solidFill>
                  <a:srgbClr val="A22B38"/>
                </a:solidFill>
                <a:latin typeface="Avenir Roman" panose="02000503020000020003" pitchFamily="2" charset="0"/>
                <a:ea typeface="Lato" charset="0"/>
                <a:cs typeface="Lato" charset="0"/>
              </a:rPr>
              <a:t>A</a:t>
            </a:r>
          </a:p>
        </p:txBody>
      </p:sp>
      <p:sp>
        <p:nvSpPr>
          <p:cNvPr id="14" name="Rectangle 13">
            <a:extLst>
              <a:ext uri="{FF2B5EF4-FFF2-40B4-BE49-F238E27FC236}">
                <a16:creationId xmlns:a16="http://schemas.microsoft.com/office/drawing/2014/main" id="{BB747B85-9115-D045-9830-BBDAE08C92BF}"/>
              </a:ext>
            </a:extLst>
          </p:cNvPr>
          <p:cNvSpPr/>
          <p:nvPr/>
        </p:nvSpPr>
        <p:spPr>
          <a:xfrm>
            <a:off x="6449331" y="1757857"/>
            <a:ext cx="416379" cy="461665"/>
          </a:xfrm>
          <a:prstGeom prst="rect">
            <a:avLst/>
          </a:prstGeom>
        </p:spPr>
        <p:txBody>
          <a:bodyPr wrap="square">
            <a:spAutoFit/>
          </a:bodyPr>
          <a:lstStyle/>
          <a:p>
            <a:pPr algn="ctr"/>
            <a:r>
              <a:rPr lang="en-US" sz="2400" b="1" dirty="0">
                <a:solidFill>
                  <a:srgbClr val="A22B38"/>
                </a:solidFill>
                <a:latin typeface="Avenir Roman" panose="02000503020000020003" pitchFamily="2" charset="0"/>
                <a:ea typeface="Lato" charset="0"/>
                <a:cs typeface="Lato" charset="0"/>
              </a:rPr>
              <a:t>B</a:t>
            </a:r>
          </a:p>
        </p:txBody>
      </p:sp>
      <p:pic>
        <p:nvPicPr>
          <p:cNvPr id="4" name="Picture 3">
            <a:extLst>
              <a:ext uri="{FF2B5EF4-FFF2-40B4-BE49-F238E27FC236}">
                <a16:creationId xmlns:a16="http://schemas.microsoft.com/office/drawing/2014/main" id="{A13D83B6-F877-764D-A0C6-845BD5277C21}"/>
              </a:ext>
            </a:extLst>
          </p:cNvPr>
          <p:cNvPicPr>
            <a:picLocks noChangeAspect="1"/>
          </p:cNvPicPr>
          <p:nvPr/>
        </p:nvPicPr>
        <p:blipFill>
          <a:blip r:embed="rId5">
            <a:alphaModFix amt="40000"/>
          </a:blip>
          <a:stretch>
            <a:fillRect/>
          </a:stretch>
        </p:blipFill>
        <p:spPr>
          <a:xfrm>
            <a:off x="5892857" y="331518"/>
            <a:ext cx="429247" cy="429247"/>
          </a:xfrm>
          <a:prstGeom prst="rect">
            <a:avLst/>
          </a:prstGeom>
        </p:spPr>
      </p:pic>
      <p:sp>
        <p:nvSpPr>
          <p:cNvPr id="18" name="Rectangle 17">
            <a:extLst>
              <a:ext uri="{FF2B5EF4-FFF2-40B4-BE49-F238E27FC236}">
                <a16:creationId xmlns:a16="http://schemas.microsoft.com/office/drawing/2014/main" id="{4A7A284F-8C4B-EF4F-A14F-8CCD5B12B4E7}"/>
              </a:ext>
            </a:extLst>
          </p:cNvPr>
          <p:cNvSpPr/>
          <p:nvPr/>
        </p:nvSpPr>
        <p:spPr>
          <a:xfrm>
            <a:off x="806122" y="3569723"/>
            <a:ext cx="3941452" cy="514051"/>
          </a:xfrm>
          <a:prstGeom prst="rect">
            <a:avLst/>
          </a:prstGeom>
        </p:spPr>
        <p:txBody>
          <a:bodyPr wrap="square">
            <a:spAutoFit/>
          </a:bodyPr>
          <a:lstStyle/>
          <a:p>
            <a:pPr algn="ctr">
              <a:lnSpc>
                <a:spcPct val="150000"/>
              </a:lnSpc>
            </a:pPr>
            <a:r>
              <a:rPr lang="en-US" sz="2000" b="1" dirty="0">
                <a:solidFill>
                  <a:srgbClr val="21314D"/>
                </a:solidFill>
                <a:latin typeface="Avenir Roman" panose="02000503020000020003" pitchFamily="2" charset="0"/>
                <a:ea typeface="Lato" charset="0"/>
                <a:cs typeface="Lato" charset="0"/>
              </a:rPr>
              <a:t>Why is </a:t>
            </a:r>
            <a:r>
              <a:rPr lang="en-US" sz="2000" b="1" i="1" dirty="0">
                <a:solidFill>
                  <a:srgbClr val="A22B38"/>
                </a:solidFill>
                <a:latin typeface="Avenir Roman" panose="02000503020000020003" pitchFamily="2" charset="0"/>
                <a:ea typeface="Lato" charset="0"/>
                <a:cs typeface="Lato" charset="0"/>
              </a:rPr>
              <a:t>this</a:t>
            </a:r>
            <a:r>
              <a:rPr lang="en-US" sz="2000" b="1" dirty="0">
                <a:solidFill>
                  <a:srgbClr val="21314D"/>
                </a:solidFill>
                <a:latin typeface="Avenir Roman" panose="02000503020000020003" pitchFamily="2" charset="0"/>
                <a:ea typeface="Lato" charset="0"/>
                <a:cs typeface="Lato" charset="0"/>
              </a:rPr>
              <a:t> more appealing?</a:t>
            </a:r>
          </a:p>
        </p:txBody>
      </p:sp>
    </p:spTree>
    <p:extLst>
      <p:ext uri="{BB962C8B-B14F-4D97-AF65-F5344CB8AC3E}">
        <p14:creationId xmlns:p14="http://schemas.microsoft.com/office/powerpoint/2010/main" val="48991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1000"/>
                                        <p:tgtEl>
                                          <p:spTgt spid="1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1000"/>
                                        <p:tgtEl>
                                          <p:spTgt spid="14"/>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1" nodeType="clickEffect">
                                  <p:stCondLst>
                                    <p:cond delay="0"/>
                                  </p:stCondLst>
                                  <p:childTnLst>
                                    <p:animEffect transition="out" filter="dissolv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3" presetClass="emph" presetSubtype="2" fill="hold" nodeType="withEffect">
                                  <p:stCondLst>
                                    <p:cond delay="0"/>
                                  </p:stCondLst>
                                  <p:childTnLst>
                                    <p:animClr clrSpc="rgb" dir="cw">
                                      <p:cBhvr override="childStyle">
                                        <p:cTn id="28" dur="500" fill="hold"/>
                                        <p:tgtEl>
                                          <p:spTgt spid="14"/>
                                        </p:tgtEl>
                                        <p:attrNameLst>
                                          <p:attrName>style.color</p:attrName>
                                        </p:attrNameLst>
                                      </p:cBhvr>
                                      <p:to>
                                        <a:srgbClr val="31B53F"/>
                                      </p:to>
                                    </p:animClr>
                                  </p:childTnLst>
                                </p:cTn>
                              </p:par>
                            </p:childTnLst>
                          </p:cTn>
                        </p:par>
                        <p:par>
                          <p:cTn id="29" fill="hold">
                            <p:stCondLst>
                              <p:cond delay="500"/>
                            </p:stCondLst>
                            <p:childTnLst>
                              <p:par>
                                <p:cTn id="30" presetID="1" presetClass="entr" presetSubtype="0" fill="hold" nodeType="afterEffect">
                                  <p:stCondLst>
                                    <p:cond delay="2000"/>
                                  </p:stCondLst>
                                  <p:childTnLst>
                                    <p:set>
                                      <p:cBhvr>
                                        <p:cTn id="31"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6029104" y="377962"/>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SCIENCE LESSON</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9" name="Rectangle 8">
            <a:extLst>
              <a:ext uri="{FF2B5EF4-FFF2-40B4-BE49-F238E27FC236}">
                <a16:creationId xmlns:a16="http://schemas.microsoft.com/office/drawing/2014/main" id="{73777336-18C5-A04E-A3FC-90AAF2C1736C}"/>
              </a:ext>
            </a:extLst>
          </p:cNvPr>
          <p:cNvSpPr/>
          <p:nvPr/>
        </p:nvSpPr>
        <p:spPr>
          <a:xfrm>
            <a:off x="666750" y="1095833"/>
            <a:ext cx="7810500" cy="461665"/>
          </a:xfrm>
          <a:prstGeom prst="rect">
            <a:avLst/>
          </a:prstGeom>
        </p:spPr>
        <p:txBody>
          <a:bodyPr wrap="square">
            <a:spAutoFit/>
          </a:bodyPr>
          <a:lstStyle/>
          <a:p>
            <a:pPr algn="ctr"/>
            <a:r>
              <a:rPr lang="en-US" sz="2400" b="1" dirty="0">
                <a:solidFill>
                  <a:srgbClr val="21314D"/>
                </a:solidFill>
                <a:latin typeface="Avenir Roman" panose="02000503020000020003" pitchFamily="2" charset="0"/>
                <a:ea typeface="Lato" charset="0"/>
                <a:cs typeface="Lato" charset="0"/>
              </a:rPr>
              <a:t>POLL: WHICH FLYER IS MORE APPEALING TO YOU?</a:t>
            </a:r>
          </a:p>
        </p:txBody>
      </p:sp>
      <p:pic>
        <p:nvPicPr>
          <p:cNvPr id="5" name="Picture 4">
            <a:extLst>
              <a:ext uri="{FF2B5EF4-FFF2-40B4-BE49-F238E27FC236}">
                <a16:creationId xmlns:a16="http://schemas.microsoft.com/office/drawing/2014/main" id="{12E4D039-A9EA-4049-9B7E-F5677AC6B01E}"/>
              </a:ext>
            </a:extLst>
          </p:cNvPr>
          <p:cNvPicPr>
            <a:picLocks noChangeAspect="1"/>
          </p:cNvPicPr>
          <p:nvPr/>
        </p:nvPicPr>
        <p:blipFill>
          <a:blip r:embed="rId3"/>
          <a:stretch>
            <a:fillRect/>
          </a:stretch>
        </p:blipFill>
        <p:spPr>
          <a:xfrm>
            <a:off x="5389969" y="2229796"/>
            <a:ext cx="2547258" cy="3566160"/>
          </a:xfrm>
          <a:prstGeom prst="rect">
            <a:avLst/>
          </a:prstGeom>
          <a:ln>
            <a:solidFill>
              <a:schemeClr val="tx1"/>
            </a:solidFill>
          </a:ln>
        </p:spPr>
      </p:pic>
      <p:sp>
        <p:nvSpPr>
          <p:cNvPr id="14" name="Rectangle 13">
            <a:extLst>
              <a:ext uri="{FF2B5EF4-FFF2-40B4-BE49-F238E27FC236}">
                <a16:creationId xmlns:a16="http://schemas.microsoft.com/office/drawing/2014/main" id="{BB747B85-9115-D045-9830-BBDAE08C92BF}"/>
              </a:ext>
            </a:extLst>
          </p:cNvPr>
          <p:cNvSpPr/>
          <p:nvPr/>
        </p:nvSpPr>
        <p:spPr>
          <a:xfrm>
            <a:off x="6449331" y="1757857"/>
            <a:ext cx="416379" cy="461665"/>
          </a:xfrm>
          <a:prstGeom prst="rect">
            <a:avLst/>
          </a:prstGeom>
        </p:spPr>
        <p:txBody>
          <a:bodyPr wrap="square">
            <a:spAutoFit/>
          </a:bodyPr>
          <a:lstStyle/>
          <a:p>
            <a:pPr algn="ctr"/>
            <a:r>
              <a:rPr lang="en-US" sz="2400" b="1" dirty="0">
                <a:solidFill>
                  <a:srgbClr val="A22B38"/>
                </a:solidFill>
                <a:latin typeface="Avenir Roman" panose="02000503020000020003" pitchFamily="2" charset="0"/>
                <a:ea typeface="Lato" charset="0"/>
                <a:cs typeface="Lato" charset="0"/>
              </a:rPr>
              <a:t>B</a:t>
            </a:r>
          </a:p>
        </p:txBody>
      </p:sp>
      <p:pic>
        <p:nvPicPr>
          <p:cNvPr id="4" name="Picture 3">
            <a:extLst>
              <a:ext uri="{FF2B5EF4-FFF2-40B4-BE49-F238E27FC236}">
                <a16:creationId xmlns:a16="http://schemas.microsoft.com/office/drawing/2014/main" id="{A13D83B6-F877-764D-A0C6-845BD5277C21}"/>
              </a:ext>
            </a:extLst>
          </p:cNvPr>
          <p:cNvPicPr>
            <a:picLocks noChangeAspect="1"/>
          </p:cNvPicPr>
          <p:nvPr/>
        </p:nvPicPr>
        <p:blipFill>
          <a:blip r:embed="rId4">
            <a:alphaModFix amt="40000"/>
          </a:blip>
          <a:stretch>
            <a:fillRect/>
          </a:stretch>
        </p:blipFill>
        <p:spPr>
          <a:xfrm>
            <a:off x="5892857" y="331518"/>
            <a:ext cx="429247" cy="429247"/>
          </a:xfrm>
          <a:prstGeom prst="rect">
            <a:avLst/>
          </a:prstGeom>
        </p:spPr>
      </p:pic>
      <p:sp>
        <p:nvSpPr>
          <p:cNvPr id="18" name="Rectangle 17">
            <a:extLst>
              <a:ext uri="{FF2B5EF4-FFF2-40B4-BE49-F238E27FC236}">
                <a16:creationId xmlns:a16="http://schemas.microsoft.com/office/drawing/2014/main" id="{4A7A284F-8C4B-EF4F-A14F-8CCD5B12B4E7}"/>
              </a:ext>
            </a:extLst>
          </p:cNvPr>
          <p:cNvSpPr/>
          <p:nvPr/>
        </p:nvSpPr>
        <p:spPr>
          <a:xfrm>
            <a:off x="806122" y="3569723"/>
            <a:ext cx="3941452" cy="514051"/>
          </a:xfrm>
          <a:prstGeom prst="rect">
            <a:avLst/>
          </a:prstGeom>
        </p:spPr>
        <p:txBody>
          <a:bodyPr wrap="square">
            <a:spAutoFit/>
          </a:bodyPr>
          <a:lstStyle/>
          <a:p>
            <a:pPr algn="ctr">
              <a:lnSpc>
                <a:spcPct val="150000"/>
              </a:lnSpc>
            </a:pPr>
            <a:r>
              <a:rPr lang="en-US" sz="2000" b="1" dirty="0">
                <a:solidFill>
                  <a:srgbClr val="21314D"/>
                </a:solidFill>
                <a:latin typeface="Avenir Roman" panose="02000503020000020003" pitchFamily="2" charset="0"/>
                <a:ea typeface="Lato" charset="0"/>
                <a:cs typeface="Lato" charset="0"/>
              </a:rPr>
              <a:t>Why is </a:t>
            </a:r>
            <a:r>
              <a:rPr lang="en-US" sz="2000" b="1" i="1" dirty="0">
                <a:solidFill>
                  <a:srgbClr val="A22B38"/>
                </a:solidFill>
                <a:latin typeface="Avenir Roman" panose="02000503020000020003" pitchFamily="2" charset="0"/>
                <a:ea typeface="Lato" charset="0"/>
                <a:cs typeface="Lato" charset="0"/>
              </a:rPr>
              <a:t>this</a:t>
            </a:r>
            <a:r>
              <a:rPr lang="en-US" sz="2000" b="1" dirty="0">
                <a:solidFill>
                  <a:srgbClr val="21314D"/>
                </a:solidFill>
                <a:latin typeface="Avenir Roman" panose="02000503020000020003" pitchFamily="2" charset="0"/>
                <a:ea typeface="Lato" charset="0"/>
                <a:cs typeface="Lato" charset="0"/>
              </a:rPr>
              <a:t> more appealing?</a:t>
            </a:r>
          </a:p>
        </p:txBody>
      </p:sp>
    </p:spTree>
    <p:extLst>
      <p:ext uri="{BB962C8B-B14F-4D97-AF65-F5344CB8AC3E}">
        <p14:creationId xmlns:p14="http://schemas.microsoft.com/office/powerpoint/2010/main" val="97030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10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par>
                                <p:cTn id="11" presetID="3" presetClass="emph" presetSubtype="2" fill="hold" nodeType="withEffect">
                                  <p:stCondLst>
                                    <p:cond delay="0"/>
                                  </p:stCondLst>
                                  <p:childTnLst>
                                    <p:animClr clrSpc="rgb" dir="cw">
                                      <p:cBhvr override="childStyle">
                                        <p:cTn id="12" dur="500" fill="hold"/>
                                        <p:tgtEl>
                                          <p:spTgt spid="14"/>
                                        </p:tgtEl>
                                        <p:attrNameLst>
                                          <p:attrName>style.color</p:attrName>
                                        </p:attrNameLst>
                                      </p:cBhvr>
                                      <p:to>
                                        <a:srgbClr val="31B53F"/>
                                      </p:to>
                                    </p:animClr>
                                  </p:childTnLst>
                                </p:cTn>
                              </p:par>
                            </p:childTnLst>
                          </p:cTn>
                        </p:par>
                        <p:par>
                          <p:cTn id="13" fill="hold">
                            <p:stCondLst>
                              <p:cond delay="1000"/>
                            </p:stCondLst>
                            <p:childTnLst>
                              <p:par>
                                <p:cTn id="14" presetID="1" presetClass="entr" presetSubtype="0" fill="hold" nodeType="afterEffect">
                                  <p:stCondLst>
                                    <p:cond delay="2000"/>
                                  </p:stCondLst>
                                  <p:childTnLst>
                                    <p:set>
                                      <p:cBhvr>
                                        <p:cTn id="15"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6029104" y="377962"/>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SCIENCE LESSON</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9" name="Rectangle 8">
            <a:extLst>
              <a:ext uri="{FF2B5EF4-FFF2-40B4-BE49-F238E27FC236}">
                <a16:creationId xmlns:a16="http://schemas.microsoft.com/office/drawing/2014/main" id="{73777336-18C5-A04E-A3FC-90AAF2C1736C}"/>
              </a:ext>
            </a:extLst>
          </p:cNvPr>
          <p:cNvSpPr/>
          <p:nvPr/>
        </p:nvSpPr>
        <p:spPr>
          <a:xfrm>
            <a:off x="666750" y="1095833"/>
            <a:ext cx="7810500" cy="461665"/>
          </a:xfrm>
          <a:prstGeom prst="rect">
            <a:avLst/>
          </a:prstGeom>
        </p:spPr>
        <p:txBody>
          <a:bodyPr wrap="square">
            <a:spAutoFit/>
          </a:bodyPr>
          <a:lstStyle/>
          <a:p>
            <a:pPr algn="ctr"/>
            <a:r>
              <a:rPr lang="en-US" sz="2400" b="1" dirty="0">
                <a:solidFill>
                  <a:srgbClr val="21314D"/>
                </a:solidFill>
                <a:latin typeface="Avenir Roman" panose="02000503020000020003" pitchFamily="2" charset="0"/>
                <a:ea typeface="Lato" charset="0"/>
                <a:cs typeface="Lato" charset="0"/>
              </a:rPr>
              <a:t>HUMANS HAVE SHORT ATTENTION SPANS</a:t>
            </a:r>
          </a:p>
        </p:txBody>
      </p:sp>
      <p:pic>
        <p:nvPicPr>
          <p:cNvPr id="4" name="Picture 3">
            <a:extLst>
              <a:ext uri="{FF2B5EF4-FFF2-40B4-BE49-F238E27FC236}">
                <a16:creationId xmlns:a16="http://schemas.microsoft.com/office/drawing/2014/main" id="{A13D83B6-F877-764D-A0C6-845BD5277C21}"/>
              </a:ext>
            </a:extLst>
          </p:cNvPr>
          <p:cNvPicPr>
            <a:picLocks noChangeAspect="1"/>
          </p:cNvPicPr>
          <p:nvPr/>
        </p:nvPicPr>
        <p:blipFill>
          <a:blip r:embed="rId3">
            <a:alphaModFix amt="40000"/>
          </a:blip>
          <a:stretch>
            <a:fillRect/>
          </a:stretch>
        </p:blipFill>
        <p:spPr>
          <a:xfrm>
            <a:off x="5892857" y="331518"/>
            <a:ext cx="429247" cy="429247"/>
          </a:xfrm>
          <a:prstGeom prst="rect">
            <a:avLst/>
          </a:prstGeom>
        </p:spPr>
      </p:pic>
      <p:sp>
        <p:nvSpPr>
          <p:cNvPr id="18" name="Rectangle 17">
            <a:extLst>
              <a:ext uri="{FF2B5EF4-FFF2-40B4-BE49-F238E27FC236}">
                <a16:creationId xmlns:a16="http://schemas.microsoft.com/office/drawing/2014/main" id="{4A7A284F-8C4B-EF4F-A14F-8CCD5B12B4E7}"/>
              </a:ext>
            </a:extLst>
          </p:cNvPr>
          <p:cNvSpPr/>
          <p:nvPr/>
        </p:nvSpPr>
        <p:spPr>
          <a:xfrm>
            <a:off x="697674" y="1465595"/>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You have about </a:t>
            </a:r>
            <a:r>
              <a:rPr lang="en-US" sz="2000" b="1" dirty="0">
                <a:solidFill>
                  <a:srgbClr val="A22B38">
                    <a:alpha val="80000"/>
                  </a:srgbClr>
                </a:solidFill>
                <a:latin typeface="Avenir Roman" panose="02000503020000020003" pitchFamily="2" charset="0"/>
                <a:ea typeface="Lato" charset="0"/>
                <a:cs typeface="Lato" charset="0"/>
              </a:rPr>
              <a:t>eight seconds </a:t>
            </a:r>
            <a:r>
              <a:rPr lang="en-US" sz="2000" b="1" dirty="0">
                <a:solidFill>
                  <a:srgbClr val="21314D">
                    <a:alpha val="80000"/>
                  </a:srgbClr>
                </a:solidFill>
                <a:latin typeface="Avenir Roman" panose="02000503020000020003" pitchFamily="2" charset="0"/>
                <a:ea typeface="Lato" charset="0"/>
                <a:cs typeface="Lato" charset="0"/>
              </a:rPr>
              <a:t>to get our attention</a:t>
            </a:r>
          </a:p>
        </p:txBody>
      </p:sp>
      <p:pic>
        <p:nvPicPr>
          <p:cNvPr id="10" name="Picture 9">
            <a:extLst>
              <a:ext uri="{FF2B5EF4-FFF2-40B4-BE49-F238E27FC236}">
                <a16:creationId xmlns:a16="http://schemas.microsoft.com/office/drawing/2014/main" id="{7F5828B2-52BE-704E-813B-13B6D77C5EB9}"/>
              </a:ext>
            </a:extLst>
          </p:cNvPr>
          <p:cNvPicPr>
            <a:picLocks noChangeAspect="1"/>
          </p:cNvPicPr>
          <p:nvPr/>
        </p:nvPicPr>
        <p:blipFill>
          <a:blip r:embed="rId4"/>
          <a:stretch>
            <a:fillRect/>
          </a:stretch>
        </p:blipFill>
        <p:spPr>
          <a:xfrm>
            <a:off x="5389969" y="2229796"/>
            <a:ext cx="2547258" cy="3566160"/>
          </a:xfrm>
          <a:prstGeom prst="rect">
            <a:avLst/>
          </a:prstGeom>
          <a:ln>
            <a:solidFill>
              <a:schemeClr val="tx1"/>
            </a:solidFill>
          </a:ln>
        </p:spPr>
      </p:pic>
      <p:sp>
        <p:nvSpPr>
          <p:cNvPr id="12" name="Rectangle 11">
            <a:extLst>
              <a:ext uri="{FF2B5EF4-FFF2-40B4-BE49-F238E27FC236}">
                <a16:creationId xmlns:a16="http://schemas.microsoft.com/office/drawing/2014/main" id="{1DF94932-77C6-0F44-BDEC-50ADD39FB595}"/>
              </a:ext>
            </a:extLst>
          </p:cNvPr>
          <p:cNvSpPr/>
          <p:nvPr/>
        </p:nvSpPr>
        <p:spPr>
          <a:xfrm>
            <a:off x="697674" y="2229796"/>
            <a:ext cx="4044446" cy="514051"/>
          </a:xfrm>
          <a:prstGeom prst="rect">
            <a:avLst/>
          </a:prstGeom>
        </p:spPr>
        <p:txBody>
          <a:bodyPr wrap="square">
            <a:spAutoFit/>
          </a:bodyPr>
          <a:lstStyle/>
          <a:p>
            <a:pPr lvl="1" algn="r">
              <a:lnSpc>
                <a:spcPct val="150000"/>
              </a:lnSpc>
            </a:pPr>
            <a:r>
              <a:rPr lang="en-US" sz="2000" b="1" dirty="0">
                <a:solidFill>
                  <a:srgbClr val="21314D"/>
                </a:solidFill>
                <a:latin typeface="Avenir Roman" panose="02000503020000020003" pitchFamily="2" charset="0"/>
                <a:ea typeface="Lato" charset="0"/>
                <a:cs typeface="Lato" charset="0"/>
              </a:rPr>
              <a:t>Eye-catching</a:t>
            </a:r>
          </a:p>
        </p:txBody>
      </p:sp>
    </p:spTree>
    <p:extLst>
      <p:ext uri="{BB962C8B-B14F-4D97-AF65-F5344CB8AC3E}">
        <p14:creationId xmlns:p14="http://schemas.microsoft.com/office/powerpoint/2010/main" val="3189832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434702C-57FB-7245-A031-58C6F559047A}"/>
              </a:ext>
            </a:extLst>
          </p:cNvPr>
          <p:cNvPicPr>
            <a:picLocks noChangeAspect="1"/>
          </p:cNvPicPr>
          <p:nvPr/>
        </p:nvPicPr>
        <p:blipFill>
          <a:blip r:embed="rId3"/>
          <a:stretch>
            <a:fillRect/>
          </a:stretch>
        </p:blipFill>
        <p:spPr>
          <a:xfrm>
            <a:off x="5339941" y="2138356"/>
            <a:ext cx="2635159" cy="3657600"/>
          </a:xfrm>
          <a:prstGeom prst="rect">
            <a:avLst/>
          </a:prstGeom>
        </p:spPr>
      </p:pic>
      <p:sp>
        <p:nvSpPr>
          <p:cNvPr id="9" name="Rectangle 8">
            <a:extLst>
              <a:ext uri="{FF2B5EF4-FFF2-40B4-BE49-F238E27FC236}">
                <a16:creationId xmlns:a16="http://schemas.microsoft.com/office/drawing/2014/main" id="{73777336-18C5-A04E-A3FC-90AAF2C1736C}"/>
              </a:ext>
            </a:extLst>
          </p:cNvPr>
          <p:cNvSpPr/>
          <p:nvPr/>
        </p:nvSpPr>
        <p:spPr>
          <a:xfrm>
            <a:off x="-689153" y="1085376"/>
            <a:ext cx="7810500" cy="461665"/>
          </a:xfrm>
          <a:prstGeom prst="rect">
            <a:avLst/>
          </a:prstGeom>
        </p:spPr>
        <p:txBody>
          <a:bodyPr wrap="square">
            <a:spAutoFit/>
          </a:bodyPr>
          <a:lstStyle/>
          <a:p>
            <a:pPr algn="ctr"/>
            <a:r>
              <a:rPr lang="en-US" sz="2400" b="1" dirty="0">
                <a:solidFill>
                  <a:srgbClr val="21314D"/>
                </a:solidFill>
                <a:latin typeface="Avenir Roman" panose="02000503020000020003" pitchFamily="2" charset="0"/>
                <a:ea typeface="Lato" charset="0"/>
                <a:cs typeface="Lato" charset="0"/>
              </a:rPr>
              <a:t>THE BRAIN LOVES VISUALS</a:t>
            </a:r>
          </a:p>
        </p:txBody>
      </p:sp>
      <p:sp>
        <p:nvSpPr>
          <p:cNvPr id="18" name="Rectangle 17">
            <a:extLst>
              <a:ext uri="{FF2B5EF4-FFF2-40B4-BE49-F238E27FC236}">
                <a16:creationId xmlns:a16="http://schemas.microsoft.com/office/drawing/2014/main" id="{4A7A284F-8C4B-EF4F-A14F-8CCD5B12B4E7}"/>
              </a:ext>
            </a:extLst>
          </p:cNvPr>
          <p:cNvSpPr/>
          <p:nvPr/>
        </p:nvSpPr>
        <p:spPr>
          <a:xfrm>
            <a:off x="697674" y="1465595"/>
            <a:ext cx="7779575" cy="514051"/>
          </a:xfrm>
          <a:prstGeom prst="rect">
            <a:avLst/>
          </a:prstGeom>
        </p:spPr>
        <p:txBody>
          <a:bodyPr wrap="square">
            <a:spAutoFit/>
          </a:bodyPr>
          <a:lstStyle/>
          <a:p>
            <a:pPr algn="ctr">
              <a:lnSpc>
                <a:spcPct val="150000"/>
              </a:lnSpc>
            </a:pPr>
            <a:r>
              <a:rPr lang="en-US" sz="2000" b="1" dirty="0">
                <a:solidFill>
                  <a:srgbClr val="21314D">
                    <a:alpha val="80000"/>
                  </a:srgbClr>
                </a:solidFill>
                <a:latin typeface="Avenir Roman" panose="02000503020000020003" pitchFamily="2" charset="0"/>
                <a:ea typeface="Lato" charset="0"/>
                <a:cs typeface="Lato" charset="0"/>
              </a:rPr>
              <a:t>They’re processed </a:t>
            </a:r>
            <a:r>
              <a:rPr lang="en-US" sz="2000" b="1" dirty="0">
                <a:solidFill>
                  <a:srgbClr val="A22B38">
                    <a:alpha val="80000"/>
                  </a:srgbClr>
                </a:solidFill>
                <a:latin typeface="Avenir Roman" panose="02000503020000020003" pitchFamily="2" charset="0"/>
                <a:ea typeface="Lato" charset="0"/>
                <a:cs typeface="Lato" charset="0"/>
              </a:rPr>
              <a:t>60,000 times </a:t>
            </a:r>
            <a:r>
              <a:rPr lang="en-US" sz="2000" b="1" dirty="0">
                <a:solidFill>
                  <a:srgbClr val="21314D">
                    <a:alpha val="80000"/>
                  </a:srgbClr>
                </a:solidFill>
                <a:latin typeface="Avenir Roman" panose="02000503020000020003" pitchFamily="2" charset="0"/>
                <a:ea typeface="Lato" charset="0"/>
                <a:cs typeface="Lato" charset="0"/>
              </a:rPr>
              <a:t>faster than text</a:t>
            </a:r>
          </a:p>
        </p:txBody>
      </p:sp>
      <p:sp>
        <p:nvSpPr>
          <p:cNvPr id="14" name="Rectangle 13">
            <a:extLst>
              <a:ext uri="{FF2B5EF4-FFF2-40B4-BE49-F238E27FC236}">
                <a16:creationId xmlns:a16="http://schemas.microsoft.com/office/drawing/2014/main" id="{2E404393-D54F-1E48-95B7-447932D1C0F6}"/>
              </a:ext>
            </a:extLst>
          </p:cNvPr>
          <p:cNvSpPr/>
          <p:nvPr/>
        </p:nvSpPr>
        <p:spPr>
          <a:xfrm>
            <a:off x="697674" y="2229796"/>
            <a:ext cx="4044446" cy="2360711"/>
          </a:xfrm>
          <a:prstGeom prst="rect">
            <a:avLst/>
          </a:prstGeom>
        </p:spPr>
        <p:txBody>
          <a:bodyPr wrap="square">
            <a:spAutoFit/>
          </a:bodyPr>
          <a:lstStyle/>
          <a:p>
            <a:pPr lvl="1" algn="r">
              <a:lnSpc>
                <a:spcPct val="150000"/>
              </a:lnSpc>
            </a:pPr>
            <a:r>
              <a:rPr lang="en-US" sz="2000" b="1" dirty="0">
                <a:solidFill>
                  <a:srgbClr val="21314D"/>
                </a:solidFill>
                <a:latin typeface="Avenir Roman" panose="02000503020000020003" pitchFamily="2" charset="0"/>
                <a:ea typeface="Lato" charset="0"/>
                <a:cs typeface="Lato" charset="0"/>
              </a:rPr>
              <a:t>Eye-catching</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p:txBody>
      </p:sp>
      <p:sp>
        <p:nvSpPr>
          <p:cNvPr id="16" name="Rectangle 15">
            <a:extLst>
              <a:ext uri="{FF2B5EF4-FFF2-40B4-BE49-F238E27FC236}">
                <a16:creationId xmlns:a16="http://schemas.microsoft.com/office/drawing/2014/main" id="{63823E42-06E2-024E-8E4B-6BF484E4CD83}"/>
              </a:ext>
            </a:extLst>
          </p:cNvPr>
          <p:cNvSpPr/>
          <p:nvPr/>
        </p:nvSpPr>
        <p:spPr>
          <a:xfrm>
            <a:off x="701402" y="2229795"/>
            <a:ext cx="4044446" cy="2360711"/>
          </a:xfrm>
          <a:prstGeom prst="rect">
            <a:avLst/>
          </a:prstGeom>
        </p:spPr>
        <p:txBody>
          <a:bodyPr wrap="square">
            <a:spAutoFit/>
          </a:bodyPr>
          <a:lstStyle/>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 </a:t>
            </a:r>
          </a:p>
        </p:txBody>
      </p:sp>
      <p:sp>
        <p:nvSpPr>
          <p:cNvPr id="23" name="Rectangle 22">
            <a:extLst>
              <a:ext uri="{FF2B5EF4-FFF2-40B4-BE49-F238E27FC236}">
                <a16:creationId xmlns:a16="http://schemas.microsoft.com/office/drawing/2014/main" id="{BDD0417B-37AE-4044-88D0-7F9544AA9474}"/>
              </a:ext>
            </a:extLst>
          </p:cNvPr>
          <p:cNvSpPr/>
          <p:nvPr/>
        </p:nvSpPr>
        <p:spPr>
          <a:xfrm>
            <a:off x="701402" y="2238223"/>
            <a:ext cx="4044446" cy="2360711"/>
          </a:xfrm>
          <a:prstGeom prst="rect">
            <a:avLst/>
          </a:prstGeom>
        </p:spPr>
        <p:txBody>
          <a:bodyPr wrap="square">
            <a:spAutoFit/>
          </a:bodyPr>
          <a:lstStyle/>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Good use of color</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p:txBody>
      </p:sp>
      <p:sp>
        <p:nvSpPr>
          <p:cNvPr id="24" name="Rectangle 23">
            <a:extLst>
              <a:ext uri="{FF2B5EF4-FFF2-40B4-BE49-F238E27FC236}">
                <a16:creationId xmlns:a16="http://schemas.microsoft.com/office/drawing/2014/main" id="{08EF4E59-8723-6A45-9E70-31172F9B1357}"/>
              </a:ext>
            </a:extLst>
          </p:cNvPr>
          <p:cNvSpPr/>
          <p:nvPr/>
        </p:nvSpPr>
        <p:spPr>
          <a:xfrm>
            <a:off x="705036" y="2221367"/>
            <a:ext cx="4044446" cy="2360711"/>
          </a:xfrm>
          <a:prstGeom prst="rect">
            <a:avLst/>
          </a:prstGeom>
        </p:spPr>
        <p:txBody>
          <a:bodyPr wrap="square">
            <a:spAutoFit/>
          </a:bodyPr>
          <a:lstStyle/>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 </a:t>
            </a:r>
          </a:p>
          <a:p>
            <a:pPr lvl="1" algn="r">
              <a:lnSpc>
                <a:spcPct val="150000"/>
              </a:lnSpc>
            </a:pPr>
            <a:endParaRPr lang="en-US" sz="2000" b="1" dirty="0">
              <a:solidFill>
                <a:srgbClr val="21314D"/>
              </a:solidFill>
              <a:latin typeface="Avenir Roman" panose="02000503020000020003" pitchFamily="2" charset="0"/>
              <a:ea typeface="Lato" charset="0"/>
              <a:cs typeface="Lato" charset="0"/>
            </a:endParaRPr>
          </a:p>
          <a:p>
            <a:pPr lvl="1" algn="r">
              <a:lnSpc>
                <a:spcPct val="150000"/>
              </a:lnSpc>
            </a:pPr>
            <a:r>
              <a:rPr lang="en-US" sz="2000" b="1" dirty="0">
                <a:solidFill>
                  <a:srgbClr val="21314D"/>
                </a:solidFill>
                <a:latin typeface="Avenir Roman" panose="02000503020000020003" pitchFamily="2" charset="0"/>
                <a:ea typeface="Lato" charset="0"/>
                <a:cs typeface="Lato" charset="0"/>
              </a:rPr>
              <a:t>Balanced</a:t>
            </a:r>
          </a:p>
        </p:txBody>
      </p:sp>
      <p:sp>
        <p:nvSpPr>
          <p:cNvPr id="17" name="Rectangle 16"/>
          <p:cNvSpPr/>
          <p:nvPr/>
        </p:nvSpPr>
        <p:spPr>
          <a:xfrm>
            <a:off x="0" y="6096000"/>
            <a:ext cx="9144001" cy="76200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PRESENTATION BY TIMM KRUEGER |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6029104" y="377962"/>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SCIENCE LESSON</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4" name="Picture 3">
            <a:extLst>
              <a:ext uri="{FF2B5EF4-FFF2-40B4-BE49-F238E27FC236}">
                <a16:creationId xmlns:a16="http://schemas.microsoft.com/office/drawing/2014/main" id="{A13D83B6-F877-764D-A0C6-845BD5277C21}"/>
              </a:ext>
            </a:extLst>
          </p:cNvPr>
          <p:cNvPicPr>
            <a:picLocks noChangeAspect="1"/>
          </p:cNvPicPr>
          <p:nvPr/>
        </p:nvPicPr>
        <p:blipFill>
          <a:blip r:embed="rId4">
            <a:alphaModFix amt="40000"/>
          </a:blip>
          <a:stretch>
            <a:fillRect/>
          </a:stretch>
        </p:blipFill>
        <p:spPr>
          <a:xfrm>
            <a:off x="5892857" y="331518"/>
            <a:ext cx="429247" cy="429247"/>
          </a:xfrm>
          <a:prstGeom prst="rect">
            <a:avLst/>
          </a:prstGeom>
        </p:spPr>
      </p:pic>
    </p:spTree>
    <p:extLst>
      <p:ext uri="{BB962C8B-B14F-4D97-AF65-F5344CB8AC3E}">
        <p14:creationId xmlns:p14="http://schemas.microsoft.com/office/powerpoint/2010/main" val="74696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xit" presetSubtype="0" fill="hold" nodeType="withEffect">
                                  <p:stCondLst>
                                    <p:cond delay="0"/>
                                  </p:stCondLst>
                                  <p:childTnLst>
                                    <p:animEffect transition="out" filter="dissolv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3" grpId="0"/>
      <p:bldP spid="2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4">
      <a:dk1>
        <a:srgbClr val="000000"/>
      </a:dk1>
      <a:lt1>
        <a:srgbClr val="FFFFFF"/>
      </a:lt1>
      <a:dk2>
        <a:srgbClr val="44546A"/>
      </a:dk2>
      <a:lt2>
        <a:srgbClr val="E7E6E6"/>
      </a:lt2>
      <a:accent1>
        <a:srgbClr val="6E6673"/>
      </a:accent1>
      <a:accent2>
        <a:srgbClr val="B5818E"/>
      </a:accent2>
      <a:accent3>
        <a:srgbClr val="E5969B"/>
      </a:accent3>
      <a:accent4>
        <a:srgbClr val="FEB4A2"/>
      </a:accent4>
      <a:accent5>
        <a:srgbClr val="FECDB2"/>
      </a:accent5>
      <a:accent6>
        <a:srgbClr val="70AD47"/>
      </a:accent6>
      <a:hlink>
        <a:srgbClr val="0563C1"/>
      </a:hlink>
      <a:folHlink>
        <a:srgbClr val="954F7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11706</TotalTime>
  <Words>6106</Words>
  <Application>Microsoft Macintosh PowerPoint</Application>
  <PresentationFormat>On-screen Show (4:3)</PresentationFormat>
  <Paragraphs>430</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Avenir Roman</vt:lpstr>
      <vt:lpstr>Century Gothic</vt:lpstr>
      <vt:lpstr>Lato</vt:lpstr>
      <vt:lpstr>Lato Regular</vt:lpstr>
      <vt:lpstr>Wingdings 3</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Timm Krueger</cp:lastModifiedBy>
  <cp:revision>554</cp:revision>
  <cp:lastPrinted>2018-08-06T00:48:22Z</cp:lastPrinted>
  <dcterms:created xsi:type="dcterms:W3CDTF">2017-07-05T22:11:43Z</dcterms:created>
  <dcterms:modified xsi:type="dcterms:W3CDTF">2019-01-28T19:10:56Z</dcterms:modified>
  <cp:category/>
</cp:coreProperties>
</file>