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45"/>
  </p:notesMasterIdLst>
  <p:sldIdLst>
    <p:sldId id="435" r:id="rId2"/>
    <p:sldId id="270" r:id="rId3"/>
    <p:sldId id="286" r:id="rId4"/>
    <p:sldId id="287" r:id="rId5"/>
    <p:sldId id="275" r:id="rId6"/>
    <p:sldId id="431" r:id="rId7"/>
    <p:sldId id="280" r:id="rId8"/>
    <p:sldId id="366" r:id="rId9"/>
    <p:sldId id="432" r:id="rId10"/>
    <p:sldId id="409" r:id="rId11"/>
    <p:sldId id="412" r:id="rId12"/>
    <p:sldId id="410" r:id="rId13"/>
    <p:sldId id="344" r:id="rId14"/>
    <p:sldId id="345" r:id="rId15"/>
    <p:sldId id="429" r:id="rId16"/>
    <p:sldId id="430" r:id="rId17"/>
    <p:sldId id="418" r:id="rId18"/>
    <p:sldId id="406" r:id="rId19"/>
    <p:sldId id="420" r:id="rId20"/>
    <p:sldId id="427" r:id="rId21"/>
    <p:sldId id="436" r:id="rId22"/>
    <p:sldId id="351" r:id="rId23"/>
    <p:sldId id="352" r:id="rId24"/>
    <p:sldId id="353" r:id="rId25"/>
    <p:sldId id="433" r:id="rId26"/>
    <p:sldId id="367" r:id="rId27"/>
    <p:sldId id="397" r:id="rId28"/>
    <p:sldId id="396" r:id="rId29"/>
    <p:sldId id="398" r:id="rId30"/>
    <p:sldId id="399" r:id="rId31"/>
    <p:sldId id="400" r:id="rId32"/>
    <p:sldId id="401" r:id="rId33"/>
    <p:sldId id="402" r:id="rId34"/>
    <p:sldId id="403" r:id="rId35"/>
    <p:sldId id="434" r:id="rId36"/>
    <p:sldId id="437" r:id="rId37"/>
    <p:sldId id="356" r:id="rId38"/>
    <p:sldId id="438" r:id="rId39"/>
    <p:sldId id="423" r:id="rId40"/>
    <p:sldId id="424" r:id="rId41"/>
    <p:sldId id="365" r:id="rId42"/>
    <p:sldId id="428" r:id="rId43"/>
    <p:sldId id="27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5" orient="horz" pos="480" userDrawn="1">
          <p15:clr>
            <a:srgbClr val="A4A3A4"/>
          </p15:clr>
        </p15:guide>
        <p15:guide id="6" pos="432" userDrawn="1">
          <p15:clr>
            <a:srgbClr val="A4A3A4"/>
          </p15:clr>
        </p15:guide>
        <p15:guide id="7" pos="5352" userDrawn="1">
          <p15:clr>
            <a:srgbClr val="A4A3A4"/>
          </p15:clr>
        </p15:guide>
        <p15:guide id="8"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14D"/>
    <a:srgbClr val="A22B38"/>
    <a:srgbClr val="F4A349"/>
    <a:srgbClr val="21A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27"/>
    <p:restoredTop sz="78501"/>
  </p:normalViewPr>
  <p:slideViewPr>
    <p:cSldViewPr snapToGrid="0" snapToObjects="1" showGuides="1">
      <p:cViewPr varScale="1">
        <p:scale>
          <a:sx n="66" d="100"/>
          <a:sy n="66" d="100"/>
        </p:scale>
        <p:origin x="1760" y="184"/>
      </p:cViewPr>
      <p:guideLst>
        <p:guide orient="horz" pos="2160"/>
        <p:guide pos="2880"/>
        <p:guide orient="horz" pos="480"/>
        <p:guide pos="432"/>
        <p:guide pos="535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Regular" charset="0"/>
              </a:defRPr>
            </a:lvl1pPr>
          </a:lstStyle>
          <a:p>
            <a:fld id="{B11C18F2-A854-E142-8663-43CA0FDB2820}" type="datetimeFigureOut">
              <a:rPr lang="en-US" smtClean="0"/>
              <a:pPr/>
              <a:t>7/24/18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Regular" charset="0"/>
              </a:defRPr>
            </a:lvl1pPr>
          </a:lstStyle>
          <a:p>
            <a:fld id="{18B1B13E-E819-3443-A749-19E065A9EF19}" type="slidenum">
              <a:rPr lang="en-US" smtClean="0"/>
              <a:pPr/>
              <a:t>‹#›</a:t>
            </a:fld>
            <a:endParaRPr lang="en-US" dirty="0"/>
          </a:p>
        </p:txBody>
      </p:sp>
    </p:spTree>
    <p:extLst>
      <p:ext uri="{BB962C8B-B14F-4D97-AF65-F5344CB8AC3E}">
        <p14:creationId xmlns:p14="http://schemas.microsoft.com/office/powerpoint/2010/main" val="34175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Regular" charset="0"/>
        <a:ea typeface="+mn-ea"/>
        <a:cs typeface="+mn-cs"/>
      </a:defRPr>
    </a:lvl1pPr>
    <a:lvl2pPr marL="457200" algn="l" defTabSz="914400" rtl="0" eaLnBrk="1" latinLnBrk="0" hangingPunct="1">
      <a:defRPr sz="1200" b="0" i="0" kern="1200">
        <a:solidFill>
          <a:schemeClr val="tx1"/>
        </a:solidFill>
        <a:latin typeface="Lato Regular" charset="0"/>
        <a:ea typeface="+mn-ea"/>
        <a:cs typeface="+mn-cs"/>
      </a:defRPr>
    </a:lvl2pPr>
    <a:lvl3pPr marL="914400" algn="l" defTabSz="914400" rtl="0" eaLnBrk="1" latinLnBrk="0" hangingPunct="1">
      <a:defRPr sz="1200" b="0" i="0" kern="1200">
        <a:solidFill>
          <a:schemeClr val="tx1"/>
        </a:solidFill>
        <a:latin typeface="Lato Regular" charset="0"/>
        <a:ea typeface="+mn-ea"/>
        <a:cs typeface="+mn-cs"/>
      </a:defRPr>
    </a:lvl3pPr>
    <a:lvl4pPr marL="1371600" algn="l" defTabSz="914400" rtl="0" eaLnBrk="1" latinLnBrk="0" hangingPunct="1">
      <a:defRPr sz="1200" b="0" i="0" kern="1200">
        <a:solidFill>
          <a:schemeClr val="tx1"/>
        </a:solidFill>
        <a:latin typeface="Lato Regular" charset="0"/>
        <a:ea typeface="+mn-ea"/>
        <a:cs typeface="+mn-cs"/>
      </a:defRPr>
    </a:lvl4pPr>
    <a:lvl5pPr marL="1828800" algn="l" defTabSz="914400" rtl="0" eaLnBrk="1" latinLnBrk="0" hangingPunct="1">
      <a:defRPr sz="1200" b="0" i="0" kern="1200">
        <a:solidFill>
          <a:schemeClr val="tx1"/>
        </a:solidFill>
        <a:latin typeface="Lato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1</a:t>
            </a:fld>
            <a:endParaRPr lang="en-US" dirty="0"/>
          </a:p>
        </p:txBody>
      </p:sp>
    </p:spTree>
    <p:extLst>
      <p:ext uri="{BB962C8B-B14F-4D97-AF65-F5344CB8AC3E}">
        <p14:creationId xmlns:p14="http://schemas.microsoft.com/office/powerpoint/2010/main" val="196474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r>
              <a:rPr lang="en-US" dirty="0"/>
              <a:t>Source stock photo—</a:t>
            </a:r>
            <a:r>
              <a:rPr lang="en-US" dirty="0" err="1"/>
              <a:t>pixabay</a:t>
            </a:r>
            <a:r>
              <a:rPr lang="en-US" dirty="0"/>
              <a:t>, </a:t>
            </a:r>
            <a:r>
              <a:rPr lang="en-US" dirty="0" err="1"/>
              <a:t>pexel</a:t>
            </a:r>
            <a:endParaRPr lang="en-US" dirty="0"/>
          </a:p>
          <a:p>
            <a:r>
              <a:rPr lang="en-US" dirty="0"/>
              <a:t>Of people or things. People tend to be more engaging, even if you’re just showing part of them. Sometimes a client might be more comfortable with having a photo of their hands holding keys or opening a door, or of them filling out a lease or going through their wallet. It’s also great to show homes, and that might mean a community or street, or it could be a photo of their house, a front door, event just a window or a door knob. If you’re going to rely on stock photos, try to get ones that seem more believable. </a:t>
            </a:r>
          </a:p>
        </p:txBody>
      </p:sp>
      <p:sp>
        <p:nvSpPr>
          <p:cNvPr id="4" name="Slide Number Placeholder 3"/>
          <p:cNvSpPr>
            <a:spLocks noGrp="1"/>
          </p:cNvSpPr>
          <p:nvPr>
            <p:ph type="sldNum" sz="quarter" idx="10"/>
          </p:nvPr>
        </p:nvSpPr>
        <p:spPr/>
        <p:txBody>
          <a:bodyPr/>
          <a:lstStyle/>
          <a:p>
            <a:fld id="{0ED8A9B0-80EF-A34D-B345-E2DEC5501E01}" type="slidenum">
              <a:rPr lang="en-US" smtClean="0"/>
              <a:t>10</a:t>
            </a:fld>
            <a:endParaRPr lang="en-US"/>
          </a:p>
        </p:txBody>
      </p:sp>
    </p:spTree>
    <p:extLst>
      <p:ext uri="{BB962C8B-B14F-4D97-AF65-F5344CB8AC3E}">
        <p14:creationId xmlns:p14="http://schemas.microsoft.com/office/powerpoint/2010/main" val="300529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r>
              <a:rPr lang="en-US" dirty="0"/>
              <a:t>Sometimes you might just have rolled up numbers, and to help make a story out of those you can add representational graphics.</a:t>
            </a:r>
          </a:p>
        </p:txBody>
      </p:sp>
      <p:sp>
        <p:nvSpPr>
          <p:cNvPr id="4" name="Slide Number Placeholder 3"/>
          <p:cNvSpPr>
            <a:spLocks noGrp="1"/>
          </p:cNvSpPr>
          <p:nvPr>
            <p:ph type="sldNum" sz="quarter" idx="10"/>
          </p:nvPr>
        </p:nvSpPr>
        <p:spPr/>
        <p:txBody>
          <a:bodyPr/>
          <a:lstStyle/>
          <a:p>
            <a:fld id="{0ED8A9B0-80EF-A34D-B345-E2DEC5501E01}" type="slidenum">
              <a:rPr lang="en-US" smtClean="0"/>
              <a:t>11</a:t>
            </a:fld>
            <a:endParaRPr lang="en-US"/>
          </a:p>
        </p:txBody>
      </p:sp>
    </p:spTree>
    <p:extLst>
      <p:ext uri="{BB962C8B-B14F-4D97-AF65-F5344CB8AC3E}">
        <p14:creationId xmlns:p14="http://schemas.microsoft.com/office/powerpoint/2010/main" val="252075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12</a:t>
            </a:fld>
            <a:endParaRPr lang="en-US"/>
          </a:p>
        </p:txBody>
      </p:sp>
    </p:spTree>
    <p:extLst>
      <p:ext uri="{BB962C8B-B14F-4D97-AF65-F5344CB8AC3E}">
        <p14:creationId xmlns:p14="http://schemas.microsoft.com/office/powerpoint/2010/main" val="2266853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13</a:t>
            </a:fld>
            <a:endParaRPr lang="en-US"/>
          </a:p>
        </p:txBody>
      </p:sp>
    </p:spTree>
    <p:extLst>
      <p:ext uri="{BB962C8B-B14F-4D97-AF65-F5344CB8AC3E}">
        <p14:creationId xmlns:p14="http://schemas.microsoft.com/office/powerpoint/2010/main" val="335188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r>
              <a:rPr lang="en-US" dirty="0"/>
              <a:t>Some are more internal than others; some are more controllable than others. </a:t>
            </a:r>
          </a:p>
          <a:p>
            <a:endParaRPr lang="en-US" dirty="0"/>
          </a:p>
          <a:p>
            <a:r>
              <a:rPr lang="en-US" dirty="0"/>
              <a:t>Think about how you’re equipping these different groups to tell stories. </a:t>
            </a:r>
          </a:p>
          <a:p>
            <a:r>
              <a:rPr lang="en-US" dirty="0"/>
              <a:t>What resources would be helpful that you might be able to create? </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14</a:t>
            </a:fld>
            <a:endParaRPr lang="en-US"/>
          </a:p>
        </p:txBody>
      </p:sp>
    </p:spTree>
    <p:extLst>
      <p:ext uri="{BB962C8B-B14F-4D97-AF65-F5344CB8AC3E}">
        <p14:creationId xmlns:p14="http://schemas.microsoft.com/office/powerpoint/2010/main" val="33849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pPr marL="342900" indent="-342900">
              <a:buFont typeface="Arial" charset="0"/>
              <a:buChar char="•"/>
            </a:pPr>
            <a:r>
              <a:rPr lang="en-US" sz="1200" dirty="0">
                <a:solidFill>
                  <a:srgbClr val="21314D"/>
                </a:solidFill>
                <a:latin typeface="Avenir Roman" panose="02000503020000020003" pitchFamily="2" charset="0"/>
                <a:ea typeface="Lato" charset="0"/>
                <a:cs typeface="Lato" charset="0"/>
              </a:rPr>
              <a:t>People often don’t know what housing counseling is</a:t>
            </a:r>
          </a:p>
          <a:p>
            <a:pPr marL="342900" indent="-342900">
              <a:buFont typeface="Arial" charset="0"/>
              <a:buChar char="•"/>
            </a:pPr>
            <a:r>
              <a:rPr lang="en-US" sz="1200" dirty="0">
                <a:solidFill>
                  <a:srgbClr val="21314D"/>
                </a:solidFill>
                <a:latin typeface="Avenir Roman" panose="02000503020000020003" pitchFamily="2" charset="0"/>
                <a:ea typeface="Lato" charset="0"/>
                <a:cs typeface="Lato" charset="0"/>
              </a:rPr>
              <a:t>They help with fundraising</a:t>
            </a:r>
          </a:p>
          <a:p>
            <a:pPr marL="342900" indent="-342900">
              <a:buFont typeface="Arial" charset="0"/>
              <a:buChar char="•"/>
            </a:pPr>
            <a:r>
              <a:rPr lang="en-US" sz="1200" dirty="0">
                <a:solidFill>
                  <a:srgbClr val="21314D"/>
                </a:solidFill>
                <a:latin typeface="Avenir Roman" panose="02000503020000020003" pitchFamily="2" charset="0"/>
                <a:ea typeface="Lato" charset="0"/>
                <a:cs typeface="Lato" charset="0"/>
              </a:rPr>
              <a:t>They can bring in new clients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1050" dirty="0">
                <a:solidFill>
                  <a:srgbClr val="21314D"/>
                </a:solidFill>
                <a:latin typeface="Avenir Roman" panose="02000503020000020003" pitchFamily="2" charset="0"/>
                <a:ea typeface="Lato" charset="0"/>
                <a:cs typeface="Lato" charset="0"/>
              </a:rPr>
              <a:t>being everyone from potential clients and funders to your community and </a:t>
            </a:r>
            <a:endParaRPr lang="en-US" sz="9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1050" dirty="0">
              <a:solidFill>
                <a:srgbClr val="21314D"/>
              </a:solidFill>
              <a:latin typeface="Avenir Roman" panose="02000503020000020003" pitchFamily="2" charset="0"/>
              <a:ea typeface="Lato" charset="0"/>
              <a:cs typeface="Lato" charset="0"/>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15</a:t>
            </a:fld>
            <a:endParaRPr lang="en-US"/>
          </a:p>
        </p:txBody>
      </p:sp>
    </p:spTree>
    <p:extLst>
      <p:ext uri="{BB962C8B-B14F-4D97-AF65-F5344CB8AC3E}">
        <p14:creationId xmlns:p14="http://schemas.microsoft.com/office/powerpoint/2010/main" val="4204588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pPr marL="342900" indent="-342900">
              <a:buFont typeface="Arial" charset="0"/>
              <a:buChar char="•"/>
            </a:pPr>
            <a:endParaRPr lang="en-US" sz="1050" dirty="0">
              <a:solidFill>
                <a:srgbClr val="21314D"/>
              </a:solidFill>
              <a:latin typeface="Avenir Roman" panose="02000503020000020003" pitchFamily="2" charset="0"/>
              <a:ea typeface="Lato" charset="0"/>
              <a:cs typeface="Lato" charset="0"/>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16</a:t>
            </a:fld>
            <a:endParaRPr lang="en-US"/>
          </a:p>
        </p:txBody>
      </p:sp>
    </p:spTree>
    <p:extLst>
      <p:ext uri="{BB962C8B-B14F-4D97-AF65-F5344CB8AC3E}">
        <p14:creationId xmlns:p14="http://schemas.microsoft.com/office/powerpoint/2010/main" val="115263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MD</a:t>
            </a:r>
          </a:p>
          <a:p>
            <a:pPr marL="171450" indent="-171450">
              <a:buFont typeface="Arial" panose="020B0604020202020204" pitchFamily="34" charset="0"/>
              <a:buChar char="•"/>
            </a:pPr>
            <a:r>
              <a:rPr lang="en-US" dirty="0"/>
              <a:t>Build a storytelling culture at your organization</a:t>
            </a:r>
          </a:p>
          <a:p>
            <a:pPr marL="171450" indent="-171450">
              <a:buFont typeface="Arial" panose="020B0604020202020204" pitchFamily="34" charset="0"/>
              <a:buChar char="•"/>
            </a:pPr>
            <a:r>
              <a:rPr lang="en-US" dirty="0"/>
              <a:t>Think about your day-to-day interactions as opportunities for story collection</a:t>
            </a:r>
          </a:p>
          <a:p>
            <a:pPr marL="628650" lvl="1" indent="-171450">
              <a:buFont typeface="Arial" panose="020B0604020202020204" pitchFamily="34" charset="0"/>
              <a:buChar char="•"/>
            </a:pPr>
            <a:r>
              <a:rPr lang="en-US" dirty="0"/>
              <a:t>Often easiest to gather stories as they’re being told to you</a:t>
            </a:r>
          </a:p>
          <a:p>
            <a:pPr marL="628650" lvl="1" indent="-171450">
              <a:buFont typeface="Arial" panose="020B0604020202020204" pitchFamily="34" charset="0"/>
              <a:buChar char="•"/>
            </a:pPr>
            <a:r>
              <a:rPr lang="en-US" dirty="0"/>
              <a:t>Be prepared!</a:t>
            </a:r>
          </a:p>
          <a:p>
            <a:pPr marL="1085850" lvl="2" indent="-171450">
              <a:buFont typeface="Arial" panose="020B0604020202020204" pitchFamily="34" charset="0"/>
              <a:buChar char="•"/>
            </a:pPr>
            <a:r>
              <a:rPr lang="en-US" dirty="0"/>
              <a:t>Keep release forms with you</a:t>
            </a:r>
          </a:p>
          <a:p>
            <a:pPr marL="1085850" lvl="2" indent="-171450">
              <a:buFont typeface="Arial" panose="020B0604020202020204" pitchFamily="34" charset="0"/>
              <a:buChar char="•"/>
            </a:pPr>
            <a:r>
              <a:rPr lang="en-US" dirty="0"/>
              <a:t>Know how to use the recording function on your phone</a:t>
            </a:r>
          </a:p>
          <a:p>
            <a:pPr marL="1085850" lvl="2" indent="-171450">
              <a:buFont typeface="Arial" panose="020B0604020202020204" pitchFamily="34" charset="0"/>
              <a:buChar char="•"/>
            </a:pPr>
            <a:r>
              <a:rPr lang="en-US" dirty="0"/>
              <a:t>Have a list of questions or a story collection form on hand</a:t>
            </a:r>
          </a:p>
          <a:p>
            <a:pPr marL="1085850" lvl="2" indent="-171450">
              <a:buFont typeface="Arial" panose="020B0604020202020204" pitchFamily="34" charset="0"/>
              <a:buChar char="•"/>
            </a:pPr>
            <a:r>
              <a:rPr lang="en-US" dirty="0"/>
              <a:t>Think in quotes and write it down! </a:t>
            </a:r>
          </a:p>
          <a:p>
            <a:pPr marL="171450" lvl="0" indent="-171450">
              <a:buFont typeface="Arial" panose="020B0604020202020204" pitchFamily="34" charset="0"/>
              <a:buChar char="•"/>
            </a:pPr>
            <a:r>
              <a:rPr lang="en-US" dirty="0"/>
              <a:t>Create a collection process that is simple and designed with user intent</a:t>
            </a:r>
          </a:p>
          <a:p>
            <a:pPr marL="628650" lvl="1" indent="-171450">
              <a:buFont typeface="Arial" panose="020B0604020202020204" pitchFamily="34" charset="0"/>
              <a:buChar char="•"/>
            </a:pPr>
            <a:r>
              <a:rPr lang="en-US" dirty="0"/>
              <a:t>People are busy…think about creating forms and designating a set process for getting the details you want</a:t>
            </a:r>
          </a:p>
          <a:p>
            <a:pPr marL="628650" lvl="1" indent="-171450">
              <a:buFont typeface="Arial" panose="020B0604020202020204" pitchFamily="34" charset="0"/>
              <a:buChar char="•"/>
            </a:pPr>
            <a:r>
              <a:rPr lang="en-US" dirty="0"/>
              <a:t>Take advantages of these opportunities to the right, whether written or verbal</a:t>
            </a:r>
          </a:p>
          <a:p>
            <a:r>
              <a:rPr lang="en-US" sz="1200" dirty="0">
                <a:solidFill>
                  <a:schemeClr val="tx1"/>
                </a:solidFill>
              </a:rPr>
              <a:t>	</a:t>
            </a:r>
            <a:r>
              <a:rPr lang="en-US" sz="2800" dirty="0">
                <a:solidFill>
                  <a:srgbClr val="993333"/>
                </a:solidFill>
              </a:rPr>
              <a:t>Add a story sheet to every client file</a:t>
            </a:r>
          </a:p>
          <a:p>
            <a:r>
              <a:rPr lang="en-US" sz="2800" dirty="0">
                <a:solidFill>
                  <a:srgbClr val="993333"/>
                </a:solidFill>
              </a:rPr>
              <a:t>	Add sections for quotes/stories on intake &amp; feedback forms</a:t>
            </a:r>
          </a:p>
          <a:p>
            <a:r>
              <a:rPr lang="en-US" sz="2800" dirty="0">
                <a:solidFill>
                  <a:srgbClr val="993333"/>
                </a:solidFill>
              </a:rPr>
              <a:t>	Share stories at staff meetings</a:t>
            </a:r>
            <a:endParaRPr lang="en-US" sz="2400" dirty="0">
              <a:solidFill>
                <a:srgbClr val="993333"/>
              </a:solidFill>
            </a:endParaRPr>
          </a:p>
          <a:p>
            <a:r>
              <a:rPr lang="en-US" sz="2800" dirty="0">
                <a:solidFill>
                  <a:srgbClr val="993333"/>
                </a:solidFill>
              </a:rPr>
              <a:t>	Anecdotal collection at trainings</a:t>
            </a:r>
          </a:p>
          <a:p>
            <a:r>
              <a:rPr lang="en-US" sz="2800" dirty="0">
                <a:solidFill>
                  <a:srgbClr val="993333"/>
                </a:solidFill>
              </a:rPr>
              <a:t>		Ask class to share what they got out of a training &amp; write down answers, then follow-up with people who gave great responses</a:t>
            </a:r>
          </a:p>
          <a:p>
            <a:r>
              <a:rPr lang="en-US" sz="2800" dirty="0">
                <a:solidFill>
                  <a:srgbClr val="993333"/>
                </a:solidFill>
              </a:rPr>
              <a:t>		Start a training with a survey (How many of you dreamed of buying a home when you were little?– you can tell a lot from a show of hands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Make sure all staff know what you’re looking for in a story (we’ll go into what makes a good story in a moment) &amp; what pieces you might want to collect (those storytelling elements mentioned earlier—quotes, visuals, details)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Train staff on interviewing techniques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Explain how to use release forms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Don’t forget to share stories internally-- you never know what another staff could learn from your experience with a client or when they could fill in other details (maybe a client went to their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endParaRPr lang="en-US" dirty="0"/>
          </a:p>
          <a:p>
            <a:r>
              <a:rPr lang="en-US" dirty="0"/>
              <a:t>Focus on </a:t>
            </a:r>
            <a:r>
              <a:rPr lang="en-US" b="1" dirty="0"/>
              <a:t>collecting the stories that you already have </a:t>
            </a:r>
            <a:r>
              <a:rPr lang="en-US" dirty="0"/>
              <a:t>in a way you can use them/</a:t>
            </a:r>
            <a:r>
              <a:rPr lang="en-US" b="1" dirty="0"/>
              <a:t>gathering them as they happen </a:t>
            </a:r>
            <a:r>
              <a:rPr lang="en-US" dirty="0"/>
              <a:t>or you hear them. </a:t>
            </a:r>
          </a:p>
          <a:p>
            <a:r>
              <a:rPr lang="en-US" dirty="0"/>
              <a:t>This might just be a lens shift as you go through your day—and </a:t>
            </a:r>
            <a:r>
              <a:rPr lang="en-US" b="1" dirty="0"/>
              <a:t>being prepared </a:t>
            </a:r>
            <a:r>
              <a:rPr lang="en-US" dirty="0"/>
              <a:t>with the materials you need, such as a camera or story release waiver.</a:t>
            </a:r>
          </a:p>
          <a:p>
            <a:r>
              <a:rPr lang="en-US" dirty="0"/>
              <a:t>Maybe you also have enough time to actively go out and gather stories. </a:t>
            </a:r>
          </a:p>
          <a:p>
            <a:r>
              <a:rPr lang="en-US" dirty="0"/>
              <a:t>There are a lot of kinds of stories out there—in addition to </a:t>
            </a:r>
            <a:r>
              <a:rPr lang="en-US" b="1" dirty="0"/>
              <a:t>one person’s experiences and how they connected with you (client story), </a:t>
            </a:r>
            <a:r>
              <a:rPr lang="en-US" dirty="0"/>
              <a:t>you can tell the story of:</a:t>
            </a:r>
          </a:p>
          <a:p>
            <a:pPr marL="171450" indent="-171450">
              <a:buFont typeface="Arial" panose="020B0604020202020204" pitchFamily="34" charset="0"/>
              <a:buChar char="•"/>
            </a:pPr>
            <a:r>
              <a:rPr lang="en-US" b="0" dirty="0"/>
              <a:t>How your organization was founded (and maybe the founder’s story)</a:t>
            </a:r>
          </a:p>
          <a:p>
            <a:pPr marL="171450" indent="-171450">
              <a:buFont typeface="Arial" panose="020B0604020202020204" pitchFamily="34" charset="0"/>
              <a:buChar char="•"/>
            </a:pPr>
            <a:r>
              <a:rPr lang="en-US" b="0" dirty="0"/>
              <a:t>A story of change (either your theory of change or a transition that happened)</a:t>
            </a:r>
          </a:p>
          <a:p>
            <a:pPr marL="171450" indent="-171450">
              <a:buFont typeface="Arial" panose="020B0604020202020204" pitchFamily="34" charset="0"/>
              <a:buChar char="•"/>
            </a:pPr>
            <a:r>
              <a:rPr lang="en-US" b="0" dirty="0"/>
              <a:t>A vision story (what you want your community to look like or a theoretical person’s story in a more ideal world)</a:t>
            </a:r>
          </a:p>
          <a:p>
            <a:pPr marL="171450" indent="-171450">
              <a:buFont typeface="Arial" panose="020B0604020202020204" pitchFamily="34" charset="0"/>
              <a:buChar char="•"/>
            </a:pPr>
            <a:r>
              <a:rPr lang="en-US" b="0" dirty="0"/>
              <a:t>A funder story (be wary of making your donor the hero, which was a popular trend in fundraising recently—still is)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Who needs to know? Case manager, </a:t>
            </a:r>
            <a:r>
              <a:rPr lang="en-US" dirty="0" err="1"/>
              <a:t>comms</a:t>
            </a:r>
            <a:r>
              <a:rPr lang="en-US" dirty="0"/>
              <a:t>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do you need to know? Get familiar with their relationship with your organization, talk to whoever has worked with them most recently, learn about any program they went through so if they say “SOAR” you know they’re not talk about flying, how to have supportive conversations with people who have experienced trauma, has your organization told their story before and how, have other organizations, where and how you might be sharing the story (even if not set in stone)</a:t>
            </a:r>
          </a:p>
          <a:p>
            <a:pPr marL="171450" indent="-171450">
              <a:buFont typeface="Arial" panose="020B0604020202020204" pitchFamily="34" charset="0"/>
              <a:buChar char="•"/>
            </a:pPr>
            <a:r>
              <a:rPr lang="en-US" dirty="0"/>
              <a:t>What do you need to bring? Camera, recorder, waiver, your business card, a person they’re more comfortable with, questions, money to buy them coffee or lunch, any relevant templates/info gathering documents</a:t>
            </a:r>
          </a:p>
          <a:p>
            <a:pPr marL="171450" indent="-171450">
              <a:buFont typeface="Arial" panose="020B0604020202020204" pitchFamily="34" charset="0"/>
              <a:buChar char="•"/>
            </a:pPr>
            <a:r>
              <a:rPr lang="en-US" dirty="0"/>
              <a:t>Scheduling—remember this person is taking their time to share personal experiences and you might have to meet with them in the evening or during the weekend. Offer to come to them, offer up those time windows.</a:t>
            </a:r>
          </a:p>
          <a:p>
            <a:endParaRPr lang="en-US" dirty="0"/>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17</a:t>
            </a:fld>
            <a:endParaRPr lang="en-US"/>
          </a:p>
        </p:txBody>
      </p:sp>
    </p:spTree>
    <p:extLst>
      <p:ext uri="{BB962C8B-B14F-4D97-AF65-F5344CB8AC3E}">
        <p14:creationId xmlns:p14="http://schemas.microsoft.com/office/powerpoint/2010/main" val="1613796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MD</a:t>
            </a:r>
          </a:p>
        </p:txBody>
      </p:sp>
      <p:sp>
        <p:nvSpPr>
          <p:cNvPr id="4" name="Slide Number Placeholder 3"/>
          <p:cNvSpPr>
            <a:spLocks noGrp="1"/>
          </p:cNvSpPr>
          <p:nvPr>
            <p:ph type="sldNum" sz="quarter" idx="10"/>
          </p:nvPr>
        </p:nvSpPr>
        <p:spPr/>
        <p:txBody>
          <a:bodyPr/>
          <a:lstStyle/>
          <a:p>
            <a:fld id="{0ED8A9B0-80EF-A34D-B345-E2DEC5501E01}" type="slidenum">
              <a:rPr lang="en-US" smtClean="0"/>
              <a:t>18</a:t>
            </a:fld>
            <a:endParaRPr lang="en-US"/>
          </a:p>
        </p:txBody>
      </p:sp>
    </p:spTree>
    <p:extLst>
      <p:ext uri="{BB962C8B-B14F-4D97-AF65-F5344CB8AC3E}">
        <p14:creationId xmlns:p14="http://schemas.microsoft.com/office/powerpoint/2010/main" val="1049370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993333"/>
                </a:solidFill>
              </a:rPr>
              <a:t>Think back to stories you could have collected or could expand on</a:t>
            </a:r>
          </a:p>
          <a:p>
            <a:pPr lvl="1">
              <a:buFont typeface="Arial" panose="020B0604020202020204" pitchFamily="34" charset="0"/>
              <a:buChar char="•"/>
            </a:pPr>
            <a:r>
              <a:rPr lang="en-US" sz="1800" dirty="0">
                <a:solidFill>
                  <a:srgbClr val="993333"/>
                </a:solidFill>
              </a:rPr>
              <a:t>What sticks out from your time here? </a:t>
            </a:r>
          </a:p>
          <a:p>
            <a:pPr lvl="1">
              <a:buFont typeface="Arial" panose="020B0604020202020204" pitchFamily="34" charset="0"/>
              <a:buChar char="•"/>
            </a:pPr>
            <a:r>
              <a:rPr lang="en-US" sz="1800" dirty="0">
                <a:solidFill>
                  <a:srgbClr val="993333"/>
                </a:solidFill>
              </a:rPr>
              <a:t>Someone who may have a success story now</a:t>
            </a:r>
          </a:p>
          <a:p>
            <a:pPr lvl="1">
              <a:buFont typeface="Arial" panose="020B0604020202020204" pitchFamily="34" charset="0"/>
              <a:buChar char="•"/>
            </a:pPr>
            <a:r>
              <a:rPr lang="en-US" sz="1800" dirty="0">
                <a:solidFill>
                  <a:srgbClr val="993333"/>
                </a:solidFill>
              </a:rPr>
              <a:t>Client who came to multiple trainings</a:t>
            </a:r>
          </a:p>
          <a:p>
            <a:pPr lvl="1">
              <a:buFont typeface="Arial" panose="020B0604020202020204" pitchFamily="34" charset="0"/>
              <a:buChar char="•"/>
            </a:pPr>
            <a:endParaRPr lang="en-US" sz="1800" b="1" dirty="0">
              <a:solidFill>
                <a:srgbClr val="993333"/>
              </a:solidFill>
            </a:endParaRPr>
          </a:p>
          <a:p>
            <a:pPr lvl="0">
              <a:buFont typeface="Arial" panose="020B0604020202020204" pitchFamily="34" charset="0"/>
              <a:buNone/>
            </a:pPr>
            <a:r>
              <a:rPr lang="en-US" sz="1800" b="1" dirty="0">
                <a:solidFill>
                  <a:srgbClr val="993333"/>
                </a:solidFill>
              </a:rPr>
              <a:t>Think ahead to </a:t>
            </a:r>
            <a:r>
              <a:rPr lang="en-US" b="1" dirty="0">
                <a:solidFill>
                  <a:srgbClr val="993333"/>
                </a:solidFill>
              </a:rPr>
              <a:t>identify potential opportunities for both collection </a:t>
            </a:r>
            <a:r>
              <a:rPr lang="en-US" b="1" i="1" dirty="0">
                <a:solidFill>
                  <a:srgbClr val="993333"/>
                </a:solidFill>
              </a:rPr>
              <a:t>and</a:t>
            </a:r>
            <a:r>
              <a:rPr lang="en-US" b="1" dirty="0">
                <a:solidFill>
                  <a:srgbClr val="993333"/>
                </a:solidFill>
              </a:rPr>
              <a:t> sharing</a:t>
            </a:r>
          </a:p>
          <a:p>
            <a:pPr lvl="1">
              <a:buFont typeface="Arial" panose="020B0604020202020204" pitchFamily="34" charset="0"/>
              <a:buChar char="•"/>
            </a:pPr>
            <a:r>
              <a:rPr lang="en-US" sz="1800" dirty="0">
                <a:solidFill>
                  <a:srgbClr val="993333"/>
                </a:solidFill>
              </a:rPr>
              <a:t>Plan in advance for upcoming meetings and trainings</a:t>
            </a:r>
          </a:p>
          <a:p>
            <a:pPr lvl="1">
              <a:buFont typeface="Arial" panose="020B0604020202020204" pitchFamily="34" charset="0"/>
              <a:buChar char="•"/>
            </a:pPr>
            <a:r>
              <a:rPr lang="en-US" sz="1800" dirty="0">
                <a:solidFill>
                  <a:srgbClr val="993333"/>
                </a:solidFill>
              </a:rPr>
              <a:t>Incorporate storytelling into</a:t>
            </a:r>
            <a:r>
              <a:rPr lang="en-US" sz="1800" b="1" dirty="0">
                <a:solidFill>
                  <a:srgbClr val="993333"/>
                </a:solidFill>
              </a:rPr>
              <a:t> </a:t>
            </a:r>
            <a:r>
              <a:rPr lang="en-US" sz="1800" dirty="0">
                <a:solidFill>
                  <a:srgbClr val="993333"/>
                </a:solidFill>
              </a:rPr>
              <a:t>communications, development, &amp; programmatic activities:</a:t>
            </a:r>
          </a:p>
          <a:p>
            <a:pPr lvl="2">
              <a:buFont typeface="Arial" panose="020B0604020202020204" pitchFamily="34" charset="0"/>
              <a:buChar char="•"/>
            </a:pPr>
            <a:r>
              <a:rPr lang="en-US" sz="1800" dirty="0">
                <a:solidFill>
                  <a:srgbClr val="993333"/>
                </a:solidFill>
              </a:rPr>
              <a:t>Annual report</a:t>
            </a:r>
          </a:p>
          <a:p>
            <a:pPr lvl="2">
              <a:buFont typeface="Arial" panose="020B0604020202020204" pitchFamily="34" charset="0"/>
              <a:buChar char="•"/>
            </a:pPr>
            <a:r>
              <a:rPr lang="en-US" sz="1800" dirty="0">
                <a:solidFill>
                  <a:srgbClr val="993333"/>
                </a:solidFill>
              </a:rPr>
              <a:t>Fundraising campaigns</a:t>
            </a:r>
          </a:p>
          <a:p>
            <a:pPr lvl="2">
              <a:buFont typeface="Arial" panose="020B0604020202020204" pitchFamily="34" charset="0"/>
              <a:buChar char="•"/>
            </a:pPr>
            <a:r>
              <a:rPr lang="en-US" sz="1800" dirty="0">
                <a:solidFill>
                  <a:srgbClr val="993333"/>
                </a:solidFill>
              </a:rPr>
              <a:t>Grant report</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19</a:t>
            </a:fld>
            <a:endParaRPr lang="en-US"/>
          </a:p>
        </p:txBody>
      </p:sp>
    </p:spTree>
    <p:extLst>
      <p:ext uri="{BB962C8B-B14F-4D97-AF65-F5344CB8AC3E}">
        <p14:creationId xmlns:p14="http://schemas.microsoft.com/office/powerpoint/2010/main" val="45619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MD &amp; KG</a:t>
            </a:r>
          </a:p>
        </p:txBody>
      </p:sp>
      <p:sp>
        <p:nvSpPr>
          <p:cNvPr id="4" name="Slide Number Placeholder 3"/>
          <p:cNvSpPr>
            <a:spLocks noGrp="1"/>
          </p:cNvSpPr>
          <p:nvPr>
            <p:ph type="sldNum" sz="quarter" idx="10"/>
          </p:nvPr>
        </p:nvSpPr>
        <p:spPr/>
        <p:txBody>
          <a:bodyPr/>
          <a:lstStyle/>
          <a:p>
            <a:fld id="{0ED8A9B0-80EF-A34D-B345-E2DEC5501E01}" type="slidenum">
              <a:rPr lang="en-US" smtClean="0"/>
              <a:t>2</a:t>
            </a:fld>
            <a:endParaRPr lang="en-US"/>
          </a:p>
        </p:txBody>
      </p:sp>
    </p:spTree>
    <p:extLst>
      <p:ext uri="{BB962C8B-B14F-4D97-AF65-F5344CB8AC3E}">
        <p14:creationId xmlns:p14="http://schemas.microsoft.com/office/powerpoint/2010/main" val="127649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MD</a:t>
            </a:r>
          </a:p>
          <a:p>
            <a:pPr marL="171450" indent="-171450">
              <a:buFont typeface="Arial" panose="020B0604020202020204" pitchFamily="34" charset="0"/>
              <a:buChar char="•"/>
            </a:pPr>
            <a:r>
              <a:rPr lang="en-US" dirty="0"/>
              <a:t>Get context - Who needs to know? &amp; What do you need to know? Get familiar with their relationship with your organization, talk to whoever has worked with them most recently, learn about any program they went through so if they say “SOAR” you know they’re not talk about flying, how to have supportive conversations with people who have experienced trauma, has your organization told their story before and how, have other organizations, where and how you might be sharing the story (even if not set in stone)</a:t>
            </a:r>
          </a:p>
          <a:p>
            <a:pPr marL="171450" indent="-171450">
              <a:buFont typeface="Arial" panose="020B0604020202020204" pitchFamily="34" charset="0"/>
              <a:buChar char="•"/>
            </a:pPr>
            <a:r>
              <a:rPr lang="en-US" dirty="0"/>
              <a:t>Record the conversation – bring something to take notes on and test your recorder beforehand; ALWAYS ask to record and make sure they know what your process is for using/storing the audio</a:t>
            </a:r>
          </a:p>
          <a:p>
            <a:pPr marL="171450" indent="-171450">
              <a:buFont typeface="Arial" panose="020B0604020202020204" pitchFamily="34" charset="0"/>
              <a:buChar char="•"/>
            </a:pPr>
            <a:r>
              <a:rPr lang="en-US" dirty="0"/>
              <a:t>Bring a camera or take photos on your phone, or follow-up and ask for a photo they’re comfortable sharing</a:t>
            </a:r>
          </a:p>
          <a:p>
            <a:pPr marL="171450" indent="-171450">
              <a:buFont typeface="Arial" panose="020B0604020202020204" pitchFamily="34" charset="0"/>
              <a:buChar char="•"/>
            </a:pPr>
            <a:r>
              <a:rPr lang="en-US" dirty="0"/>
              <a:t>Scheduling—remember this person is taking their time to share personal experiences and you might have to meet with them in the evening or during the weekend. Offer to come to them, offer up those time windows. Set aside time. Their story is important and shouldn’t be rushed.</a:t>
            </a:r>
          </a:p>
          <a:p>
            <a:pPr marL="171450" indent="-171450">
              <a:buFont typeface="Arial" panose="020B0604020202020204" pitchFamily="34" charset="0"/>
              <a:buChar char="•"/>
            </a:pPr>
            <a:r>
              <a:rPr lang="en-US" dirty="0"/>
              <a:t>Don’t start with the heavy-hitters… Ask where they’re coming from, how their day was, etc. &amp; build rapport while learning more about them</a:t>
            </a:r>
          </a:p>
          <a:p>
            <a:pPr marL="171450" indent="-171450">
              <a:buFont typeface="Arial" panose="020B0604020202020204" pitchFamily="34" charset="0"/>
              <a:buChar char="•"/>
            </a:pPr>
            <a:r>
              <a:rPr lang="en-US" dirty="0"/>
              <a:t>Remember to ask about the person, not just about their issue or a series of events</a:t>
            </a:r>
          </a:p>
          <a:p>
            <a:pPr marL="628650" lvl="1" indent="-171450">
              <a:buFont typeface="Arial" panose="020B0604020202020204" pitchFamily="34" charset="0"/>
              <a:buChar char="•"/>
            </a:pPr>
            <a:r>
              <a:rPr lang="en-US" dirty="0"/>
              <a:t>This is where you find out those personal details that enhance a story and help people connect</a:t>
            </a:r>
          </a:p>
          <a:p>
            <a:pPr marL="171450" lvl="0" indent="-171450">
              <a:buFont typeface="Arial" panose="020B0604020202020204" pitchFamily="34" charset="0"/>
              <a:buChar char="•"/>
            </a:pPr>
            <a:r>
              <a:rPr lang="en-US" dirty="0"/>
              <a:t>Be patient – let there be silence and give space for people to talk around and through answers</a:t>
            </a:r>
          </a:p>
          <a:p>
            <a:pPr marL="628650" lvl="1" indent="-171450">
              <a:buFont typeface="Arial" panose="020B0604020202020204" pitchFamily="34" charset="0"/>
              <a:buChar char="•"/>
            </a:pPr>
            <a:r>
              <a:rPr lang="en-US" dirty="0"/>
              <a:t>Listen carefully and actively…if something is unclear, try to wait for them to finish and follow-up with your question (sometimes tangents bring you back to a point unexpectedly)</a:t>
            </a:r>
          </a:p>
        </p:txBody>
      </p:sp>
      <p:sp>
        <p:nvSpPr>
          <p:cNvPr id="4" name="Slide Number Placeholder 3"/>
          <p:cNvSpPr>
            <a:spLocks noGrp="1"/>
          </p:cNvSpPr>
          <p:nvPr>
            <p:ph type="sldNum" sz="quarter" idx="10"/>
          </p:nvPr>
        </p:nvSpPr>
        <p:spPr/>
        <p:txBody>
          <a:bodyPr/>
          <a:lstStyle/>
          <a:p>
            <a:fld id="{0ED8A9B0-80EF-A34D-B345-E2DEC5501E01}" type="slidenum">
              <a:rPr lang="en-US" smtClean="0"/>
              <a:t>20</a:t>
            </a:fld>
            <a:endParaRPr lang="en-US"/>
          </a:p>
        </p:txBody>
      </p:sp>
    </p:spTree>
    <p:extLst>
      <p:ext uri="{BB962C8B-B14F-4D97-AF65-F5344CB8AC3E}">
        <p14:creationId xmlns:p14="http://schemas.microsoft.com/office/powerpoint/2010/main" val="4074212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MD</a:t>
            </a:r>
          </a:p>
          <a:p>
            <a:endParaRPr lang="en-US" dirty="0"/>
          </a:p>
          <a:p>
            <a:r>
              <a:rPr lang="en-US" dirty="0"/>
              <a:t>KG to create</a:t>
            </a:r>
          </a:p>
        </p:txBody>
      </p:sp>
      <p:sp>
        <p:nvSpPr>
          <p:cNvPr id="4" name="Slide Number Placeholder 3"/>
          <p:cNvSpPr>
            <a:spLocks noGrp="1"/>
          </p:cNvSpPr>
          <p:nvPr>
            <p:ph type="sldNum" sz="quarter" idx="10"/>
          </p:nvPr>
        </p:nvSpPr>
        <p:spPr/>
        <p:txBody>
          <a:bodyPr/>
          <a:lstStyle/>
          <a:p>
            <a:fld id="{0ED8A9B0-80EF-A34D-B345-E2DEC5501E01}" type="slidenum">
              <a:rPr lang="en-US" smtClean="0"/>
              <a:t>21</a:t>
            </a:fld>
            <a:endParaRPr lang="en-US"/>
          </a:p>
        </p:txBody>
      </p:sp>
    </p:spTree>
    <p:extLst>
      <p:ext uri="{BB962C8B-B14F-4D97-AF65-F5344CB8AC3E}">
        <p14:creationId xmlns:p14="http://schemas.microsoft.com/office/powerpoint/2010/main" val="1049370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MD</a:t>
            </a:r>
          </a:p>
          <a:p>
            <a:pPr marL="171450" indent="-171450">
              <a:buFont typeface="Arial" panose="020B0604020202020204" pitchFamily="34" charset="0"/>
              <a:buChar char="•"/>
            </a:pPr>
            <a:r>
              <a:rPr lang="en-US" dirty="0"/>
              <a:t>We’re visual beings…Photographs keep your audience’s attention for longer, help them remember a story better, often encourage them to connect to a story, provide details that words can’t (what does their home look/feel like?), and help enhance your credibility</a:t>
            </a:r>
          </a:p>
          <a:p>
            <a:pPr marL="628650" lvl="1" indent="-171450">
              <a:buFont typeface="Arial" panose="020B0604020202020204" pitchFamily="34" charset="0"/>
              <a:buChar char="•"/>
            </a:pPr>
            <a:r>
              <a:rPr lang="en-US" dirty="0"/>
              <a:t>People are more likely to engage and linger on posts w/ images </a:t>
            </a:r>
          </a:p>
          <a:p>
            <a:pPr marL="628650" lvl="1" indent="-171450">
              <a:buFont typeface="Arial" panose="020B0604020202020204" pitchFamily="34" charset="0"/>
              <a:buChar char="•"/>
            </a:pPr>
            <a:r>
              <a:rPr lang="en-US" dirty="0"/>
              <a:t>People remember things better when text and images are consumed together</a:t>
            </a:r>
          </a:p>
          <a:p>
            <a:pPr marL="628650" lvl="1" indent="-171450">
              <a:buFont typeface="Arial" panose="020B0604020202020204" pitchFamily="34" charset="0"/>
              <a:buChar char="•"/>
            </a:pPr>
            <a:r>
              <a:rPr lang="en-US" dirty="0"/>
              <a:t>People trust facts more when paired w/ images</a:t>
            </a:r>
          </a:p>
          <a:p>
            <a:pPr marL="628650" lvl="1" indent="-171450">
              <a:buFont typeface="Arial" panose="020B0604020202020204" pitchFamily="34" charset="0"/>
              <a:buChar char="•"/>
            </a:pPr>
            <a:r>
              <a:rPr lang="en-US" dirty="0"/>
              <a:t>If not a photo you take or a stock photo, consider adding graphics, colors, or visual design </a:t>
            </a:r>
          </a:p>
          <a:p>
            <a:pPr marL="171450" lvl="0" indent="-171450">
              <a:buFont typeface="Arial" panose="020B0604020202020204" pitchFamily="34" charset="0"/>
              <a:buChar char="•"/>
            </a:pPr>
            <a:r>
              <a:rPr lang="en-US" dirty="0"/>
              <a:t>Make your subject fill the frame of a photo… Eliminate things like crowds or cluttered backgrounds that might distract from your main subject (whether a person or thing) by moving closer or zooming in</a:t>
            </a:r>
          </a:p>
          <a:p>
            <a:pPr marL="628650" lvl="1" indent="-171450">
              <a:buFont typeface="Arial" panose="020B0604020202020204" pitchFamily="34" charset="0"/>
              <a:buChar char="•"/>
            </a:pPr>
            <a:r>
              <a:rPr lang="en-US" dirty="0"/>
              <a:t>This could mean crouching down to get to someone’s eye level or only focusing on a few people in a room</a:t>
            </a:r>
          </a:p>
          <a:p>
            <a:pPr marL="628650" lvl="1" indent="-171450">
              <a:buFont typeface="Arial" panose="020B0604020202020204" pitchFamily="34" charset="0"/>
              <a:buChar char="•"/>
            </a:pPr>
            <a:r>
              <a:rPr lang="en-US" dirty="0"/>
              <a:t>Eye contact is emotionally powerful</a:t>
            </a:r>
          </a:p>
          <a:p>
            <a:pPr marL="171450" lvl="0" indent="-171450">
              <a:buFont typeface="Arial" panose="020B0604020202020204" pitchFamily="34" charset="0"/>
              <a:buChar char="•"/>
            </a:pPr>
            <a:r>
              <a:rPr lang="en-US" dirty="0"/>
              <a:t>Light can make or break a photograph - move yourself and your subject around to find somewhere with enough light (but not too much)</a:t>
            </a:r>
          </a:p>
          <a:p>
            <a:pPr marL="628650" lvl="1" indent="-171450">
              <a:buFont typeface="Arial" panose="020B0604020202020204" pitchFamily="34" charset="0"/>
              <a:buChar char="•"/>
            </a:pPr>
            <a:r>
              <a:rPr lang="en-US" dirty="0"/>
              <a:t>If there’s not enough light available, try moving closer to a light source or adding more light by bringing in another lamp or using the flash on your camera/phone</a:t>
            </a:r>
          </a:p>
          <a:p>
            <a:pPr marL="171450" lvl="0" indent="-171450">
              <a:buFont typeface="Arial" panose="020B0604020202020204" pitchFamily="34" charset="0"/>
              <a:buChar char="•"/>
            </a:pPr>
            <a:r>
              <a:rPr lang="en-US" dirty="0"/>
              <a:t>While people are the most compelling subjects, don’t only think of a good photograph as one of a person</a:t>
            </a:r>
          </a:p>
          <a:p>
            <a:pPr marL="628650" lvl="1" indent="-171450">
              <a:buFont typeface="Arial" panose="020B0604020202020204" pitchFamily="34" charset="0"/>
              <a:buChar char="•"/>
            </a:pPr>
            <a:r>
              <a:rPr lang="en-US" dirty="0"/>
              <a:t>What could a photograph of someone’s street tell you? What about their bedroom? Their keychain or something they’ve kept with them throughout periods of homelessness?</a:t>
            </a:r>
          </a:p>
          <a:p>
            <a:pPr marL="628650" lvl="1" indent="-171450">
              <a:buFont typeface="Arial" panose="020B0604020202020204" pitchFamily="34" charset="0"/>
              <a:buChar char="•"/>
            </a:pPr>
            <a:r>
              <a:rPr lang="en-US" dirty="0"/>
              <a:t>If someone does not want to be photographed, LISTEN &amp; don’t force them. When photographs can be easily accessed online, someone’s privacy should always come first. Think about photographing non-identifying parts of them (their hands holding or signing something, their feet walking into a doorway, etc.) or finding objects that could represent their story.  </a:t>
            </a:r>
          </a:p>
        </p:txBody>
      </p:sp>
      <p:sp>
        <p:nvSpPr>
          <p:cNvPr id="4" name="Slide Number Placeholder 3"/>
          <p:cNvSpPr>
            <a:spLocks noGrp="1"/>
          </p:cNvSpPr>
          <p:nvPr>
            <p:ph type="sldNum" sz="quarter" idx="10"/>
          </p:nvPr>
        </p:nvSpPr>
        <p:spPr/>
        <p:txBody>
          <a:bodyPr/>
          <a:lstStyle/>
          <a:p>
            <a:fld id="{0ED8A9B0-80EF-A34D-B345-E2DEC5501E01}" type="slidenum">
              <a:rPr lang="en-US" smtClean="0"/>
              <a:t>22</a:t>
            </a:fld>
            <a:endParaRPr lang="en-US"/>
          </a:p>
        </p:txBody>
      </p:sp>
    </p:spTree>
    <p:extLst>
      <p:ext uri="{BB962C8B-B14F-4D97-AF65-F5344CB8AC3E}">
        <p14:creationId xmlns:p14="http://schemas.microsoft.com/office/powerpoint/2010/main" val="1875855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MD</a:t>
            </a:r>
          </a:p>
          <a:p>
            <a:r>
              <a:rPr lang="en-US" dirty="0"/>
              <a:t>Ideal to have waivers around with you all the time, but think about if there’s implied pressure because the person is there for other services</a:t>
            </a:r>
          </a:p>
          <a:p>
            <a:r>
              <a:rPr lang="en-US" dirty="0"/>
              <a:t>Pseudonyms and compilation stories</a:t>
            </a:r>
          </a:p>
          <a:p>
            <a:endParaRPr lang="en-US" dirty="0"/>
          </a:p>
          <a:p>
            <a:r>
              <a:rPr lang="en-US" dirty="0"/>
              <a:t>Informed consent</a:t>
            </a:r>
          </a:p>
          <a:p>
            <a:r>
              <a:rPr lang="en-US" b="1" dirty="0"/>
              <a:t>Always </a:t>
            </a:r>
            <a:r>
              <a:rPr lang="en-US" dirty="0"/>
              <a:t>get consent before sharing someone’s story</a:t>
            </a:r>
            <a:endParaRPr lang="en-US" b="1" dirty="0"/>
          </a:p>
          <a:p>
            <a:pPr lvl="1"/>
            <a:r>
              <a:rPr lang="en-US" dirty="0"/>
              <a:t>Explicit vs. implicit consent</a:t>
            </a:r>
          </a:p>
          <a:p>
            <a:pPr lvl="1"/>
            <a:r>
              <a:rPr lang="en-US" dirty="0"/>
              <a:t>Allow people to opt-out</a:t>
            </a:r>
          </a:p>
          <a:p>
            <a:r>
              <a:rPr lang="en-US" dirty="0"/>
              <a:t>Release forms </a:t>
            </a:r>
            <a:r>
              <a:rPr lang="en-US" b="1" dirty="0"/>
              <a:t>and</a:t>
            </a:r>
            <a:r>
              <a:rPr lang="en-US" dirty="0"/>
              <a:t> reasonable understanding</a:t>
            </a:r>
          </a:p>
          <a:p>
            <a:pPr lvl="1"/>
            <a:r>
              <a:rPr lang="en-US" dirty="0"/>
              <a:t>How? Where? When? Why?</a:t>
            </a:r>
          </a:p>
          <a:p>
            <a:endParaRPr lang="en-US" dirty="0"/>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23</a:t>
            </a:fld>
            <a:endParaRPr lang="en-US"/>
          </a:p>
        </p:txBody>
      </p:sp>
    </p:spTree>
    <p:extLst>
      <p:ext uri="{BB962C8B-B14F-4D97-AF65-F5344CB8AC3E}">
        <p14:creationId xmlns:p14="http://schemas.microsoft.com/office/powerpoint/2010/main" val="3833492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MD</a:t>
            </a:r>
          </a:p>
          <a:p>
            <a:r>
              <a:rPr lang="en-US" dirty="0"/>
              <a:t>Transcription template/tips—flagging sections, selective transcription, software to slow down audio to type at pace of speech</a:t>
            </a:r>
          </a:p>
          <a:p>
            <a:r>
              <a:rPr lang="en-US" dirty="0"/>
              <a:t>Story banks—keeping these up to date, who has access is important</a:t>
            </a:r>
          </a:p>
          <a:p>
            <a:r>
              <a:rPr lang="en-US" dirty="0"/>
              <a:t>Active use – finding new ways to share stories at your organization (ex. creating specific platform for storytelling) and incorporating them into your current communications/fundraising/programmatic strategies and materials</a:t>
            </a:r>
          </a:p>
        </p:txBody>
      </p:sp>
      <p:sp>
        <p:nvSpPr>
          <p:cNvPr id="4" name="Slide Number Placeholder 3"/>
          <p:cNvSpPr>
            <a:spLocks noGrp="1"/>
          </p:cNvSpPr>
          <p:nvPr>
            <p:ph type="sldNum" sz="quarter" idx="10"/>
          </p:nvPr>
        </p:nvSpPr>
        <p:spPr/>
        <p:txBody>
          <a:bodyPr/>
          <a:lstStyle/>
          <a:p>
            <a:fld id="{0ED8A9B0-80EF-A34D-B345-E2DEC5501E01}" type="slidenum">
              <a:rPr lang="en-US" smtClean="0"/>
              <a:t>24</a:t>
            </a:fld>
            <a:endParaRPr lang="en-US"/>
          </a:p>
        </p:txBody>
      </p:sp>
    </p:spTree>
    <p:extLst>
      <p:ext uri="{BB962C8B-B14F-4D97-AF65-F5344CB8AC3E}">
        <p14:creationId xmlns:p14="http://schemas.microsoft.com/office/powerpoint/2010/main" val="4208367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pPr marL="342900" indent="-342900">
              <a:buFont typeface="Arial" charset="0"/>
              <a:buChar char="•"/>
            </a:pPr>
            <a:endParaRPr lang="en-US" sz="1050" dirty="0">
              <a:solidFill>
                <a:srgbClr val="21314D"/>
              </a:solidFill>
              <a:latin typeface="Avenir Roman" panose="02000503020000020003" pitchFamily="2" charset="0"/>
              <a:ea typeface="Lato" charset="0"/>
              <a:cs typeface="Lato" charset="0"/>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25</a:t>
            </a:fld>
            <a:endParaRPr lang="en-US"/>
          </a:p>
        </p:txBody>
      </p:sp>
    </p:spTree>
    <p:extLst>
      <p:ext uri="{BB962C8B-B14F-4D97-AF65-F5344CB8AC3E}">
        <p14:creationId xmlns:p14="http://schemas.microsoft.com/office/powerpoint/2010/main" val="193899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r>
              <a:rPr lang="en-US" dirty="0"/>
              <a:t>Chip &amp; Dan Health published this in 2007. Chip is a professor at Stanford's business school, Dan a teacher and textbook publisher, and they drawing extensively on psychosocial studies on memory, emotion and motivation as they explore what makes some ideas stick—what makes them memorable-–why others are easily forgotten. Why is it that a false story, an urban legend about organ harvesting, goes viral, while a really important story that a journalist wants to get out into the world to make a change, is quickly forgotten?</a:t>
            </a:r>
          </a:p>
        </p:txBody>
      </p:sp>
      <p:sp>
        <p:nvSpPr>
          <p:cNvPr id="4" name="Slide Number Placeholder 3"/>
          <p:cNvSpPr>
            <a:spLocks noGrp="1"/>
          </p:cNvSpPr>
          <p:nvPr>
            <p:ph type="sldNum" sz="quarter" idx="10"/>
          </p:nvPr>
        </p:nvSpPr>
        <p:spPr/>
        <p:txBody>
          <a:bodyPr/>
          <a:lstStyle/>
          <a:p>
            <a:fld id="{0ED8A9B0-80EF-A34D-B345-E2DEC5501E01}" type="slidenum">
              <a:rPr lang="en-US" smtClean="0"/>
              <a:t>26</a:t>
            </a:fld>
            <a:endParaRPr lang="en-US"/>
          </a:p>
        </p:txBody>
      </p:sp>
    </p:spTree>
    <p:extLst>
      <p:ext uri="{BB962C8B-B14F-4D97-AF65-F5344CB8AC3E}">
        <p14:creationId xmlns:p14="http://schemas.microsoft.com/office/powerpoint/2010/main" val="3216601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27</a:t>
            </a:fld>
            <a:endParaRPr lang="en-US"/>
          </a:p>
        </p:txBody>
      </p:sp>
    </p:spTree>
    <p:extLst>
      <p:ext uri="{BB962C8B-B14F-4D97-AF65-F5344CB8AC3E}">
        <p14:creationId xmlns:p14="http://schemas.microsoft.com/office/powerpoint/2010/main" val="4006457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28</a:t>
            </a:fld>
            <a:endParaRPr lang="en-US"/>
          </a:p>
        </p:txBody>
      </p:sp>
    </p:spTree>
    <p:extLst>
      <p:ext uri="{BB962C8B-B14F-4D97-AF65-F5344CB8AC3E}">
        <p14:creationId xmlns:p14="http://schemas.microsoft.com/office/powerpoint/2010/main" val="3788610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29</a:t>
            </a:fld>
            <a:endParaRPr lang="en-US"/>
          </a:p>
        </p:txBody>
      </p:sp>
    </p:spTree>
    <p:extLst>
      <p:ext uri="{BB962C8B-B14F-4D97-AF65-F5344CB8AC3E}">
        <p14:creationId xmlns:p14="http://schemas.microsoft.com/office/powerpoint/2010/main" val="82813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3</a:t>
            </a:fld>
            <a:endParaRPr lang="en-US"/>
          </a:p>
        </p:txBody>
      </p:sp>
    </p:spTree>
    <p:extLst>
      <p:ext uri="{BB962C8B-B14F-4D97-AF65-F5344CB8AC3E}">
        <p14:creationId xmlns:p14="http://schemas.microsoft.com/office/powerpoint/2010/main" val="2309663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30</a:t>
            </a:fld>
            <a:endParaRPr lang="en-US"/>
          </a:p>
        </p:txBody>
      </p:sp>
    </p:spTree>
    <p:extLst>
      <p:ext uri="{BB962C8B-B14F-4D97-AF65-F5344CB8AC3E}">
        <p14:creationId xmlns:p14="http://schemas.microsoft.com/office/powerpoint/2010/main" val="1583458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31</a:t>
            </a:fld>
            <a:endParaRPr lang="en-US"/>
          </a:p>
        </p:txBody>
      </p:sp>
    </p:spTree>
    <p:extLst>
      <p:ext uri="{BB962C8B-B14F-4D97-AF65-F5344CB8AC3E}">
        <p14:creationId xmlns:p14="http://schemas.microsoft.com/office/powerpoint/2010/main" val="2276784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32</a:t>
            </a:fld>
            <a:endParaRPr lang="en-US"/>
          </a:p>
        </p:txBody>
      </p:sp>
    </p:spTree>
    <p:extLst>
      <p:ext uri="{BB962C8B-B14F-4D97-AF65-F5344CB8AC3E}">
        <p14:creationId xmlns:p14="http://schemas.microsoft.com/office/powerpoint/2010/main" val="3727368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33</a:t>
            </a:fld>
            <a:endParaRPr lang="en-US"/>
          </a:p>
        </p:txBody>
      </p:sp>
    </p:spTree>
    <p:extLst>
      <p:ext uri="{BB962C8B-B14F-4D97-AF65-F5344CB8AC3E}">
        <p14:creationId xmlns:p14="http://schemas.microsoft.com/office/powerpoint/2010/main" val="4135291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34</a:t>
            </a:fld>
            <a:endParaRPr lang="en-US"/>
          </a:p>
        </p:txBody>
      </p:sp>
    </p:spTree>
    <p:extLst>
      <p:ext uri="{BB962C8B-B14F-4D97-AF65-F5344CB8AC3E}">
        <p14:creationId xmlns:p14="http://schemas.microsoft.com/office/powerpoint/2010/main" val="3759867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TK</a:t>
            </a:r>
          </a:p>
        </p:txBody>
      </p:sp>
      <p:sp>
        <p:nvSpPr>
          <p:cNvPr id="4" name="Slide Number Placeholder 3"/>
          <p:cNvSpPr>
            <a:spLocks noGrp="1"/>
          </p:cNvSpPr>
          <p:nvPr>
            <p:ph type="sldNum" sz="quarter" idx="10"/>
          </p:nvPr>
        </p:nvSpPr>
        <p:spPr/>
        <p:txBody>
          <a:bodyPr/>
          <a:lstStyle/>
          <a:p>
            <a:fld id="{0ED8A9B0-80EF-A34D-B345-E2DEC5501E01}" type="slidenum">
              <a:rPr lang="en-US" smtClean="0"/>
              <a:t>35</a:t>
            </a:fld>
            <a:endParaRPr lang="en-US"/>
          </a:p>
        </p:txBody>
      </p:sp>
    </p:spTree>
    <p:extLst>
      <p:ext uri="{BB962C8B-B14F-4D97-AF65-F5344CB8AC3E}">
        <p14:creationId xmlns:p14="http://schemas.microsoft.com/office/powerpoint/2010/main" val="2574067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TK</a:t>
            </a:r>
          </a:p>
        </p:txBody>
      </p:sp>
      <p:sp>
        <p:nvSpPr>
          <p:cNvPr id="4" name="Slide Number Placeholder 3"/>
          <p:cNvSpPr>
            <a:spLocks noGrp="1"/>
          </p:cNvSpPr>
          <p:nvPr>
            <p:ph type="sldNum" sz="quarter" idx="10"/>
          </p:nvPr>
        </p:nvSpPr>
        <p:spPr/>
        <p:txBody>
          <a:bodyPr/>
          <a:lstStyle/>
          <a:p>
            <a:fld id="{0ED8A9B0-80EF-A34D-B345-E2DEC5501E01}" type="slidenum">
              <a:rPr lang="en-US" smtClean="0"/>
              <a:t>36</a:t>
            </a:fld>
            <a:endParaRPr lang="en-US"/>
          </a:p>
        </p:txBody>
      </p:sp>
    </p:spTree>
    <p:extLst>
      <p:ext uri="{BB962C8B-B14F-4D97-AF65-F5344CB8AC3E}">
        <p14:creationId xmlns:p14="http://schemas.microsoft.com/office/powerpoint/2010/main" val="3077266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endParaRPr lang="en-US" dirty="0"/>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37</a:t>
            </a:fld>
            <a:endParaRPr lang="en-US"/>
          </a:p>
        </p:txBody>
      </p:sp>
    </p:spTree>
    <p:extLst>
      <p:ext uri="{BB962C8B-B14F-4D97-AF65-F5344CB8AC3E}">
        <p14:creationId xmlns:p14="http://schemas.microsoft.com/office/powerpoint/2010/main" val="3722454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endParaRPr lang="en-US" dirty="0"/>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38</a:t>
            </a:fld>
            <a:endParaRPr lang="en-US"/>
          </a:p>
        </p:txBody>
      </p:sp>
    </p:spTree>
    <p:extLst>
      <p:ext uri="{BB962C8B-B14F-4D97-AF65-F5344CB8AC3E}">
        <p14:creationId xmlns:p14="http://schemas.microsoft.com/office/powerpoint/2010/main" val="1691274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39</a:t>
            </a:fld>
            <a:endParaRPr lang="en-US"/>
          </a:p>
        </p:txBody>
      </p:sp>
    </p:spTree>
    <p:extLst>
      <p:ext uri="{BB962C8B-B14F-4D97-AF65-F5344CB8AC3E}">
        <p14:creationId xmlns:p14="http://schemas.microsoft.com/office/powerpoint/2010/main" val="205432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4</a:t>
            </a:fld>
            <a:endParaRPr lang="en-US"/>
          </a:p>
        </p:txBody>
      </p:sp>
    </p:spTree>
    <p:extLst>
      <p:ext uri="{BB962C8B-B14F-4D97-AF65-F5344CB8AC3E}">
        <p14:creationId xmlns:p14="http://schemas.microsoft.com/office/powerpoint/2010/main" val="3154363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40</a:t>
            </a:fld>
            <a:endParaRPr lang="en-US"/>
          </a:p>
        </p:txBody>
      </p:sp>
    </p:spTree>
    <p:extLst>
      <p:ext uri="{BB962C8B-B14F-4D97-AF65-F5344CB8AC3E}">
        <p14:creationId xmlns:p14="http://schemas.microsoft.com/office/powerpoint/2010/main" val="3585343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endParaRPr lang="en-US" dirty="0"/>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41</a:t>
            </a:fld>
            <a:endParaRPr lang="en-US"/>
          </a:p>
        </p:txBody>
      </p:sp>
    </p:spTree>
    <p:extLst>
      <p:ext uri="{BB962C8B-B14F-4D97-AF65-F5344CB8AC3E}">
        <p14:creationId xmlns:p14="http://schemas.microsoft.com/office/powerpoint/2010/main" val="2829013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endParaRPr lang="en-US" dirty="0"/>
          </a:p>
          <a:p>
            <a:pPr marL="457200" indent="-457200">
              <a:buFont typeface="Arial" panose="020B0604020202020204" pitchFamily="34" charset="0"/>
              <a:buChar char="•"/>
            </a:pPr>
            <a:r>
              <a:rPr lang="en-US" sz="1200" dirty="0">
                <a:solidFill>
                  <a:srgbClr val="21314D"/>
                </a:solidFill>
                <a:latin typeface="Avenir Roman" panose="02000503020000020003" pitchFamily="2" charset="0"/>
                <a:ea typeface="Lato" charset="0"/>
                <a:cs typeface="Lato" charset="0"/>
              </a:rPr>
              <a:t>Best practices for storytelling (MD)</a:t>
            </a:r>
          </a:p>
          <a:p>
            <a:pPr marL="457200" indent="-457200">
              <a:buFont typeface="Arial" panose="020B0604020202020204" pitchFamily="34" charset="0"/>
              <a:buChar char="•"/>
            </a:pPr>
            <a:r>
              <a:rPr lang="en-US" sz="1200" dirty="0">
                <a:solidFill>
                  <a:srgbClr val="21314D"/>
                </a:solidFill>
                <a:latin typeface="Avenir Roman" panose="02000503020000020003" pitchFamily="2" charset="0"/>
                <a:ea typeface="Lato" charset="0"/>
                <a:cs typeface="Lato" charset="0"/>
              </a:rPr>
              <a:t>Story/photo waiver (exists…MD to take look and make general?)</a:t>
            </a:r>
          </a:p>
          <a:p>
            <a:pPr marL="457200" indent="-457200">
              <a:buFont typeface="Arial" panose="020B0604020202020204" pitchFamily="34" charset="0"/>
              <a:buChar char="•"/>
            </a:pPr>
            <a:r>
              <a:rPr lang="en-US" sz="1200" dirty="0">
                <a:solidFill>
                  <a:srgbClr val="21314D"/>
                </a:solidFill>
                <a:latin typeface="Avenir Roman" panose="02000503020000020003" pitchFamily="2" charset="0"/>
                <a:ea typeface="Lato" charset="0"/>
                <a:cs typeface="Lato" charset="0"/>
              </a:rPr>
              <a:t>Client story form (KG)</a:t>
            </a:r>
          </a:p>
          <a:p>
            <a:pPr marL="457200" indent="-457200">
              <a:buFont typeface="Arial" panose="020B0604020202020204" pitchFamily="34" charset="0"/>
              <a:buChar char="•"/>
            </a:pPr>
            <a:r>
              <a:rPr lang="en-US" sz="1200" dirty="0">
                <a:solidFill>
                  <a:srgbClr val="21314D"/>
                </a:solidFill>
                <a:latin typeface="Avenir Roman" panose="02000503020000020003" pitchFamily="2" charset="0"/>
                <a:ea typeface="Lato" charset="0"/>
                <a:cs typeface="Lato" charset="0"/>
              </a:rPr>
              <a:t>Questions for housing counseling clients (KG)</a:t>
            </a:r>
            <a:endParaRPr lang="en-US" sz="1100" dirty="0">
              <a:solidFill>
                <a:srgbClr val="21314D"/>
              </a:solidFill>
              <a:latin typeface="Avenir Roman" panose="02000503020000020003" pitchFamily="2" charset="0"/>
              <a:ea typeface="Lato" charset="0"/>
              <a:cs typeface="Lato" charset="0"/>
            </a:endParaRPr>
          </a:p>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42</a:t>
            </a:fld>
            <a:endParaRPr lang="en-US"/>
          </a:p>
        </p:txBody>
      </p:sp>
    </p:spTree>
    <p:extLst>
      <p:ext uri="{BB962C8B-B14F-4D97-AF65-F5344CB8AC3E}">
        <p14:creationId xmlns:p14="http://schemas.microsoft.com/office/powerpoint/2010/main" val="3394013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43</a:t>
            </a:fld>
            <a:endParaRPr lang="en-US"/>
          </a:p>
        </p:txBody>
      </p:sp>
    </p:spTree>
    <p:extLst>
      <p:ext uri="{BB962C8B-B14F-4D97-AF65-F5344CB8AC3E}">
        <p14:creationId xmlns:p14="http://schemas.microsoft.com/office/powerpoint/2010/main" val="169280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5</a:t>
            </a:fld>
            <a:endParaRPr lang="en-US"/>
          </a:p>
        </p:txBody>
      </p:sp>
    </p:spTree>
    <p:extLst>
      <p:ext uri="{BB962C8B-B14F-4D97-AF65-F5344CB8AC3E}">
        <p14:creationId xmlns:p14="http://schemas.microsoft.com/office/powerpoint/2010/main" val="146035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pPr marL="342900" indent="-342900">
              <a:buFont typeface="Arial" charset="0"/>
              <a:buChar char="•"/>
            </a:pPr>
            <a:endParaRPr lang="en-US" sz="1050" dirty="0">
              <a:solidFill>
                <a:srgbClr val="21314D"/>
              </a:solidFill>
              <a:latin typeface="Avenir Roman" panose="02000503020000020003" pitchFamily="2" charset="0"/>
              <a:ea typeface="Lato" charset="0"/>
              <a:cs typeface="Lato" charset="0"/>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6</a:t>
            </a:fld>
            <a:endParaRPr lang="en-US"/>
          </a:p>
        </p:txBody>
      </p:sp>
    </p:spTree>
    <p:extLst>
      <p:ext uri="{BB962C8B-B14F-4D97-AF65-F5344CB8AC3E}">
        <p14:creationId xmlns:p14="http://schemas.microsoft.com/office/powerpoint/2010/main" val="104093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r>
              <a:rPr lang="en-US" dirty="0"/>
              <a:t>How does storytelling enhance your communications? It often feels like we have to come up with a new spin to sell things that we’ve been doing that we know work. Storytelling is a way to share successes, lessons learned, etc. in a fresh way to help people understand how a program has been working recently or what needs to happen next with it and get people to connect in the moment.</a:t>
            </a:r>
          </a:p>
          <a:p>
            <a:r>
              <a:rPr lang="en-US" dirty="0"/>
              <a:t>Facts and figures are important, and are often a part of good storytelling, but aren’t always enough on their own. They’re easy to forget, and can be meaningless without context.</a:t>
            </a:r>
          </a:p>
          <a:p>
            <a:r>
              <a:rPr lang="en-US" dirty="0"/>
              <a:t>Take time to ask about last compelling story someone heard (doesn’t have to be work related—pull inspiration from outside. Your kid, a movie, etc.)</a:t>
            </a:r>
          </a:p>
        </p:txBody>
      </p:sp>
      <p:sp>
        <p:nvSpPr>
          <p:cNvPr id="4" name="Slide Number Placeholder 3"/>
          <p:cNvSpPr>
            <a:spLocks noGrp="1"/>
          </p:cNvSpPr>
          <p:nvPr>
            <p:ph type="sldNum" sz="quarter" idx="10"/>
          </p:nvPr>
        </p:nvSpPr>
        <p:spPr/>
        <p:txBody>
          <a:bodyPr/>
          <a:lstStyle/>
          <a:p>
            <a:fld id="{0ED8A9B0-80EF-A34D-B345-E2DEC5501E01}" type="slidenum">
              <a:rPr lang="en-US" smtClean="0"/>
              <a:t>7</a:t>
            </a:fld>
            <a:endParaRPr lang="en-US"/>
          </a:p>
        </p:txBody>
      </p:sp>
    </p:spTree>
    <p:extLst>
      <p:ext uri="{BB962C8B-B14F-4D97-AF65-F5344CB8AC3E}">
        <p14:creationId xmlns:p14="http://schemas.microsoft.com/office/powerpoint/2010/main" val="64527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4283079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KG</a:t>
            </a:r>
          </a:p>
          <a:p>
            <a:r>
              <a:rPr lang="en-US" dirty="0"/>
              <a:t>First person voice of a client is great, but even a quote from a housing counselor can personalize information. Edit down what someone says to the essence.</a:t>
            </a:r>
          </a:p>
        </p:txBody>
      </p:sp>
      <p:sp>
        <p:nvSpPr>
          <p:cNvPr id="4" name="Slide Number Placeholder 3"/>
          <p:cNvSpPr>
            <a:spLocks noGrp="1"/>
          </p:cNvSpPr>
          <p:nvPr>
            <p:ph type="sldNum" sz="quarter" idx="10"/>
          </p:nvPr>
        </p:nvSpPr>
        <p:spPr/>
        <p:txBody>
          <a:bodyPr/>
          <a:lstStyle/>
          <a:p>
            <a:fld id="{0ED8A9B0-80EF-A34D-B345-E2DEC5501E01}" type="slidenum">
              <a:rPr lang="en-US" smtClean="0"/>
              <a:t>9</a:t>
            </a:fld>
            <a:endParaRPr lang="en-US"/>
          </a:p>
        </p:txBody>
      </p:sp>
    </p:spTree>
    <p:extLst>
      <p:ext uri="{BB962C8B-B14F-4D97-AF65-F5344CB8AC3E}">
        <p14:creationId xmlns:p14="http://schemas.microsoft.com/office/powerpoint/2010/main" val="2258396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sig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esign 1">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1309125" y="2664386"/>
            <a:ext cx="1746504"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
        <p:nvSpPr>
          <p:cNvPr id="10" name="Picture Placeholder 4"/>
          <p:cNvSpPr>
            <a:spLocks noGrp="1"/>
          </p:cNvSpPr>
          <p:nvPr>
            <p:ph type="pic" sz="quarter" idx="11"/>
          </p:nvPr>
        </p:nvSpPr>
        <p:spPr>
          <a:xfrm>
            <a:off x="3709708" y="2664386"/>
            <a:ext cx="1746504"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
        <p:nvSpPr>
          <p:cNvPr id="11" name="Picture Placeholder 4"/>
          <p:cNvSpPr>
            <a:spLocks noGrp="1"/>
          </p:cNvSpPr>
          <p:nvPr>
            <p:ph type="pic" sz="quarter" idx="12"/>
          </p:nvPr>
        </p:nvSpPr>
        <p:spPr>
          <a:xfrm>
            <a:off x="6110291" y="2664386"/>
            <a:ext cx="1746504"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4572000" cy="6096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3429000"/>
            <a:ext cx="9144000" cy="2667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278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637E93-186C-C043-98AF-BF2C48D72F97}"/>
              </a:ext>
            </a:extLst>
          </p:cNvPr>
          <p:cNvSpPr/>
          <p:nvPr/>
        </p:nvSpPr>
        <p:spPr>
          <a:xfrm>
            <a:off x="0" y="0"/>
            <a:ext cx="9144001" cy="6858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3" name="TextBox 2">
            <a:extLst>
              <a:ext uri="{FF2B5EF4-FFF2-40B4-BE49-F238E27FC236}">
                <a16:creationId xmlns:a16="http://schemas.microsoft.com/office/drawing/2014/main" id="{C67DADAC-20E0-5B43-B486-2F2AE09482EC}"/>
              </a:ext>
            </a:extLst>
          </p:cNvPr>
          <p:cNvSpPr txBox="1"/>
          <p:nvPr/>
        </p:nvSpPr>
        <p:spPr>
          <a:xfrm>
            <a:off x="672687" y="585874"/>
            <a:ext cx="7798624" cy="1938992"/>
          </a:xfrm>
          <a:prstGeom prst="rect">
            <a:avLst/>
          </a:prstGeom>
          <a:noFill/>
        </p:spPr>
        <p:txBody>
          <a:bodyPr wrap="square" rtlCol="0">
            <a:spAutoFit/>
          </a:bodyPr>
          <a:lstStyle/>
          <a:p>
            <a:r>
              <a:rPr lang="en-US" sz="6000" b="1" dirty="0">
                <a:solidFill>
                  <a:schemeClr val="bg1"/>
                </a:solidFill>
                <a:latin typeface="Avenir Roman" panose="02000503020000020003" pitchFamily="2" charset="0"/>
                <a:ea typeface="Lato" charset="0"/>
                <a:cs typeface="Lato" charset="0"/>
              </a:rPr>
              <a:t>Storytelling for Housing Counselors</a:t>
            </a:r>
          </a:p>
        </p:txBody>
      </p:sp>
      <p:sp>
        <p:nvSpPr>
          <p:cNvPr id="5" name="Rectangle 4">
            <a:extLst>
              <a:ext uri="{FF2B5EF4-FFF2-40B4-BE49-F238E27FC236}">
                <a16:creationId xmlns:a16="http://schemas.microsoft.com/office/drawing/2014/main" id="{4A85A0CD-E7E8-B949-8F0F-9CB979A94192}"/>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7" name="Picture 6">
            <a:extLst>
              <a:ext uri="{FF2B5EF4-FFF2-40B4-BE49-F238E27FC236}">
                <a16:creationId xmlns:a16="http://schemas.microsoft.com/office/drawing/2014/main" id="{9274F994-37E5-6245-8B62-B909CDDCB239}"/>
              </a:ext>
            </a:extLst>
          </p:cNvPr>
          <p:cNvPicPr>
            <a:picLocks noChangeAspect="1"/>
          </p:cNvPicPr>
          <p:nvPr/>
        </p:nvPicPr>
        <p:blipFill rotWithShape="1">
          <a:blip r:embed="rId3"/>
          <a:srcRect l="18762" t="36635" r="21238" b="889"/>
          <a:stretch/>
        </p:blipFill>
        <p:spPr>
          <a:xfrm>
            <a:off x="2673144" y="2524866"/>
            <a:ext cx="3797711" cy="3954442"/>
          </a:xfrm>
          <a:prstGeom prst="rect">
            <a:avLst/>
          </a:prstGeom>
        </p:spPr>
      </p:pic>
    </p:spTree>
    <p:extLst>
      <p:ext uri="{BB962C8B-B14F-4D97-AF65-F5344CB8AC3E}">
        <p14:creationId xmlns:p14="http://schemas.microsoft.com/office/powerpoint/2010/main" val="429495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1077218"/>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STORYTELLING ELEMENTS</a:t>
            </a:r>
          </a:p>
          <a:p>
            <a:r>
              <a:rPr lang="en-US" sz="2800" b="1" dirty="0">
                <a:solidFill>
                  <a:srgbClr val="A22B38"/>
                </a:solidFill>
                <a:latin typeface="Avenir Roman" panose="02000503020000020003" pitchFamily="2" charset="0"/>
                <a:ea typeface="Lato" charset="0"/>
                <a:cs typeface="Lato" charset="0"/>
              </a:rPr>
              <a:t>VISUALS: PHOTOS</a:t>
            </a:r>
            <a:endParaRPr lang="en-US" sz="4400" b="1" dirty="0">
              <a:solidFill>
                <a:srgbClr val="A22B38"/>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7" name="Picture 6">
            <a:extLst>
              <a:ext uri="{FF2B5EF4-FFF2-40B4-BE49-F238E27FC236}">
                <a16:creationId xmlns:a16="http://schemas.microsoft.com/office/drawing/2014/main" id="{FF8A149A-5680-5644-9C02-C38D51630B6A}"/>
              </a:ext>
            </a:extLst>
          </p:cNvPr>
          <p:cNvPicPr>
            <a:picLocks noChangeAspect="1"/>
          </p:cNvPicPr>
          <p:nvPr/>
        </p:nvPicPr>
        <p:blipFill>
          <a:blip r:embed="rId3"/>
          <a:stretch>
            <a:fillRect/>
          </a:stretch>
        </p:blipFill>
        <p:spPr>
          <a:xfrm>
            <a:off x="617702" y="2332825"/>
            <a:ext cx="2197116" cy="3323369"/>
          </a:xfrm>
          <a:prstGeom prst="rect">
            <a:avLst/>
          </a:prstGeom>
        </p:spPr>
      </p:pic>
      <p:pic>
        <p:nvPicPr>
          <p:cNvPr id="20" name="Picture 19">
            <a:extLst>
              <a:ext uri="{FF2B5EF4-FFF2-40B4-BE49-F238E27FC236}">
                <a16:creationId xmlns:a16="http://schemas.microsoft.com/office/drawing/2014/main" id="{196C9E4A-F6D6-3548-B280-C040E40B61FA}"/>
              </a:ext>
            </a:extLst>
          </p:cNvPr>
          <p:cNvPicPr>
            <a:picLocks noChangeAspect="1"/>
          </p:cNvPicPr>
          <p:nvPr/>
        </p:nvPicPr>
        <p:blipFill rotWithShape="1">
          <a:blip r:embed="rId4"/>
          <a:srcRect t="819" b="20468"/>
          <a:stretch/>
        </p:blipFill>
        <p:spPr>
          <a:xfrm>
            <a:off x="2999598" y="2192077"/>
            <a:ext cx="2799325" cy="1852135"/>
          </a:xfrm>
          <a:prstGeom prst="rect">
            <a:avLst/>
          </a:prstGeom>
        </p:spPr>
      </p:pic>
      <p:pic>
        <p:nvPicPr>
          <p:cNvPr id="4" name="Picture 3">
            <a:extLst>
              <a:ext uri="{FF2B5EF4-FFF2-40B4-BE49-F238E27FC236}">
                <a16:creationId xmlns:a16="http://schemas.microsoft.com/office/drawing/2014/main" id="{0B978B65-4A47-604F-8096-260E5E5B045B}"/>
              </a:ext>
            </a:extLst>
          </p:cNvPr>
          <p:cNvPicPr>
            <a:picLocks noChangeAspect="1"/>
          </p:cNvPicPr>
          <p:nvPr/>
        </p:nvPicPr>
        <p:blipFill>
          <a:blip r:embed="rId5"/>
          <a:stretch>
            <a:fillRect/>
          </a:stretch>
        </p:blipFill>
        <p:spPr>
          <a:xfrm>
            <a:off x="3024738" y="4141092"/>
            <a:ext cx="2749043" cy="1852710"/>
          </a:xfrm>
          <a:prstGeom prst="rect">
            <a:avLst/>
          </a:prstGeom>
        </p:spPr>
      </p:pic>
      <p:pic>
        <p:nvPicPr>
          <p:cNvPr id="6" name="Picture 5">
            <a:extLst>
              <a:ext uri="{FF2B5EF4-FFF2-40B4-BE49-F238E27FC236}">
                <a16:creationId xmlns:a16="http://schemas.microsoft.com/office/drawing/2014/main" id="{B3407EE5-3758-6444-BF90-E444998ED20B}"/>
              </a:ext>
            </a:extLst>
          </p:cNvPr>
          <p:cNvPicPr>
            <a:picLocks noChangeAspect="1"/>
          </p:cNvPicPr>
          <p:nvPr/>
        </p:nvPicPr>
        <p:blipFill>
          <a:blip r:embed="rId6"/>
          <a:stretch>
            <a:fillRect/>
          </a:stretch>
        </p:blipFill>
        <p:spPr>
          <a:xfrm>
            <a:off x="6068486" y="2212606"/>
            <a:ext cx="2716616" cy="1811077"/>
          </a:xfrm>
          <a:prstGeom prst="rect">
            <a:avLst/>
          </a:prstGeom>
        </p:spPr>
      </p:pic>
      <p:sp>
        <p:nvSpPr>
          <p:cNvPr id="8" name="TextBox 7">
            <a:extLst>
              <a:ext uri="{FF2B5EF4-FFF2-40B4-BE49-F238E27FC236}">
                <a16:creationId xmlns:a16="http://schemas.microsoft.com/office/drawing/2014/main" id="{BABEDA42-C102-6949-8EBA-33EDF6262537}"/>
              </a:ext>
            </a:extLst>
          </p:cNvPr>
          <p:cNvSpPr txBox="1"/>
          <p:nvPr/>
        </p:nvSpPr>
        <p:spPr>
          <a:xfrm>
            <a:off x="6068486" y="4377609"/>
            <a:ext cx="2716616" cy="1569660"/>
          </a:xfrm>
          <a:prstGeom prst="rect">
            <a:avLst/>
          </a:prstGeom>
          <a:noFill/>
        </p:spPr>
        <p:txBody>
          <a:bodyPr wrap="square" rtlCol="0">
            <a:spAutoFit/>
          </a:bodyPr>
          <a:lstStyle/>
          <a:p>
            <a:r>
              <a:rPr lang="en-US" sz="1200" dirty="0">
                <a:latin typeface="Avenir Roman" panose="02000503020000020003" pitchFamily="2" charset="0"/>
              </a:rPr>
              <a:t>Left: Shared with Housing Action Illinois by Project Now</a:t>
            </a:r>
          </a:p>
          <a:p>
            <a:endParaRPr lang="en-US" sz="1200" dirty="0">
              <a:latin typeface="Avenir Roman" panose="02000503020000020003" pitchFamily="2" charset="0"/>
            </a:endParaRPr>
          </a:p>
          <a:p>
            <a:r>
              <a:rPr lang="en-US" sz="1200" dirty="0">
                <a:latin typeface="Avenir Roman" panose="02000503020000020003" pitchFamily="2" charset="0"/>
              </a:rPr>
              <a:t>Middle: ‘Protecting Families: A Photo Story About Supportive Housing,’ </a:t>
            </a:r>
            <a:r>
              <a:rPr lang="en-US" sz="1200" i="1" dirty="0">
                <a:latin typeface="Avenir Roman" panose="02000503020000020003" pitchFamily="2" charset="0"/>
              </a:rPr>
              <a:t>How Housing Matters</a:t>
            </a:r>
          </a:p>
          <a:p>
            <a:endParaRPr lang="en-US" sz="1200" i="1" dirty="0">
              <a:latin typeface="Avenir Roman" panose="02000503020000020003" pitchFamily="2" charset="0"/>
            </a:endParaRPr>
          </a:p>
          <a:p>
            <a:r>
              <a:rPr lang="en-US" sz="1200" dirty="0">
                <a:latin typeface="Avenir Roman" panose="02000503020000020003" pitchFamily="2" charset="0"/>
              </a:rPr>
              <a:t>Right: Stock photo </a:t>
            </a:r>
          </a:p>
        </p:txBody>
      </p:sp>
      <p:sp>
        <p:nvSpPr>
          <p:cNvPr id="12" name="TextBox 11">
            <a:extLst>
              <a:ext uri="{FF2B5EF4-FFF2-40B4-BE49-F238E27FC236}">
                <a16:creationId xmlns:a16="http://schemas.microsoft.com/office/drawing/2014/main" id="{5BE596F8-FA10-054E-954A-1CC0972810CE}"/>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3" name="TextBox 12">
            <a:extLst>
              <a:ext uri="{FF2B5EF4-FFF2-40B4-BE49-F238E27FC236}">
                <a16:creationId xmlns:a16="http://schemas.microsoft.com/office/drawing/2014/main" id="{7FC19BCF-903E-DB40-89E1-4FCD80FAF3F1}"/>
              </a:ext>
            </a:extLst>
          </p:cNvPr>
          <p:cNvSpPr txBox="1"/>
          <p:nvPr/>
        </p:nvSpPr>
        <p:spPr>
          <a:xfrm>
            <a:off x="5889592" y="309049"/>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230404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1077218"/>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STORYTELLING ELEMENTS</a:t>
            </a:r>
          </a:p>
          <a:p>
            <a:r>
              <a:rPr lang="en-US" sz="2800" b="1" dirty="0">
                <a:solidFill>
                  <a:srgbClr val="A22B38"/>
                </a:solidFill>
                <a:latin typeface="Avenir Roman" panose="02000503020000020003" pitchFamily="2" charset="0"/>
                <a:ea typeface="Lato" charset="0"/>
                <a:cs typeface="Lato" charset="0"/>
              </a:rPr>
              <a:t>VISUALS: GRAPHICS</a:t>
            </a:r>
            <a:endParaRPr lang="en-US" sz="4400" b="1" dirty="0">
              <a:solidFill>
                <a:srgbClr val="A22B38"/>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12" name="Picture 11">
            <a:extLst>
              <a:ext uri="{FF2B5EF4-FFF2-40B4-BE49-F238E27FC236}">
                <a16:creationId xmlns:a16="http://schemas.microsoft.com/office/drawing/2014/main" id="{CA45850B-ADF7-484F-BA8F-02998C42B0D8}"/>
              </a:ext>
            </a:extLst>
          </p:cNvPr>
          <p:cNvPicPr>
            <a:picLocks noChangeAspect="1"/>
          </p:cNvPicPr>
          <p:nvPr/>
        </p:nvPicPr>
        <p:blipFill>
          <a:blip r:embed="rId3"/>
          <a:stretch>
            <a:fillRect/>
          </a:stretch>
        </p:blipFill>
        <p:spPr>
          <a:xfrm>
            <a:off x="1561157" y="2446516"/>
            <a:ext cx="5827195" cy="2913598"/>
          </a:xfrm>
          <a:prstGeom prst="rect">
            <a:avLst/>
          </a:prstGeom>
        </p:spPr>
      </p:pic>
      <p:sp>
        <p:nvSpPr>
          <p:cNvPr id="7" name="TextBox 6">
            <a:extLst>
              <a:ext uri="{FF2B5EF4-FFF2-40B4-BE49-F238E27FC236}">
                <a16:creationId xmlns:a16="http://schemas.microsoft.com/office/drawing/2014/main" id="{9DB10636-578F-4848-9C1C-DF2C3363F1C5}"/>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8" name="TextBox 7">
            <a:extLst>
              <a:ext uri="{FF2B5EF4-FFF2-40B4-BE49-F238E27FC236}">
                <a16:creationId xmlns:a16="http://schemas.microsoft.com/office/drawing/2014/main" id="{7B276D20-8CD7-2948-B199-CF1A89DAF0E6}"/>
              </a:ext>
            </a:extLst>
          </p:cNvPr>
          <p:cNvSpPr txBox="1"/>
          <p:nvPr/>
        </p:nvSpPr>
        <p:spPr>
          <a:xfrm>
            <a:off x="5889592" y="309049"/>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2520012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1015663"/>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STORYTELLING ELEMENTS</a:t>
            </a:r>
          </a:p>
          <a:p>
            <a:r>
              <a:rPr lang="en-US" sz="2400" b="1" dirty="0">
                <a:solidFill>
                  <a:srgbClr val="A22B38"/>
                </a:solidFill>
                <a:latin typeface="Avenir Roman" panose="02000503020000020003" pitchFamily="2" charset="0"/>
                <a:ea typeface="Lato" charset="0"/>
                <a:cs typeface="Lato" charset="0"/>
              </a:rPr>
              <a:t>DETAILS: NAMES AND NUMBERS</a:t>
            </a:r>
            <a:endParaRPr lang="en-US" sz="4000" b="1" dirty="0">
              <a:solidFill>
                <a:srgbClr val="A22B38"/>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8" name="Picture 7">
            <a:extLst>
              <a:ext uri="{FF2B5EF4-FFF2-40B4-BE49-F238E27FC236}">
                <a16:creationId xmlns:a16="http://schemas.microsoft.com/office/drawing/2014/main" id="{2DDB6C33-D505-7445-B0B9-CBEF716FE635}"/>
              </a:ext>
            </a:extLst>
          </p:cNvPr>
          <p:cNvPicPr>
            <a:picLocks noChangeAspect="1"/>
          </p:cNvPicPr>
          <p:nvPr/>
        </p:nvPicPr>
        <p:blipFill>
          <a:blip r:embed="rId3"/>
          <a:stretch>
            <a:fillRect/>
          </a:stretch>
        </p:blipFill>
        <p:spPr>
          <a:xfrm>
            <a:off x="697675" y="2015090"/>
            <a:ext cx="5737261" cy="3939192"/>
          </a:xfrm>
          <a:prstGeom prst="rect">
            <a:avLst/>
          </a:prstGeom>
        </p:spPr>
      </p:pic>
      <p:pic>
        <p:nvPicPr>
          <p:cNvPr id="9" name="Picture 8">
            <a:extLst>
              <a:ext uri="{FF2B5EF4-FFF2-40B4-BE49-F238E27FC236}">
                <a16:creationId xmlns:a16="http://schemas.microsoft.com/office/drawing/2014/main" id="{411CE326-8E69-F646-BC75-8E892F0AD5D9}"/>
              </a:ext>
            </a:extLst>
          </p:cNvPr>
          <p:cNvPicPr>
            <a:picLocks noChangeAspect="1"/>
          </p:cNvPicPr>
          <p:nvPr/>
        </p:nvPicPr>
        <p:blipFill>
          <a:blip r:embed="rId4"/>
          <a:stretch>
            <a:fillRect/>
          </a:stretch>
        </p:blipFill>
        <p:spPr>
          <a:xfrm>
            <a:off x="6081276" y="4960376"/>
            <a:ext cx="2768685" cy="686872"/>
          </a:xfrm>
          <a:prstGeom prst="rect">
            <a:avLst/>
          </a:prstGeom>
        </p:spPr>
      </p:pic>
      <p:sp>
        <p:nvSpPr>
          <p:cNvPr id="13" name="TextBox 12">
            <a:extLst>
              <a:ext uri="{FF2B5EF4-FFF2-40B4-BE49-F238E27FC236}">
                <a16:creationId xmlns:a16="http://schemas.microsoft.com/office/drawing/2014/main" id="{2DF313D6-BDA9-0A40-AD19-039AA16888FF}"/>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4" name="TextBox 13">
            <a:extLst>
              <a:ext uri="{FF2B5EF4-FFF2-40B4-BE49-F238E27FC236}">
                <a16:creationId xmlns:a16="http://schemas.microsoft.com/office/drawing/2014/main" id="{55DF9729-758B-394F-A3DD-2E239BDD38A4}"/>
              </a:ext>
            </a:extLst>
          </p:cNvPr>
          <p:cNvSpPr txBox="1"/>
          <p:nvPr/>
        </p:nvSpPr>
        <p:spPr>
          <a:xfrm>
            <a:off x="5889592" y="309049"/>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174300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HOW ARE YOU TELLING STORIES?</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14" name="Picture 13">
            <a:extLst>
              <a:ext uri="{FF2B5EF4-FFF2-40B4-BE49-F238E27FC236}">
                <a16:creationId xmlns:a16="http://schemas.microsoft.com/office/drawing/2014/main" id="{AF67E1C0-75C5-394A-8D0D-972C6E0EAEA2}"/>
              </a:ext>
            </a:extLst>
          </p:cNvPr>
          <p:cNvPicPr>
            <a:picLocks noChangeAspect="1"/>
          </p:cNvPicPr>
          <p:nvPr/>
        </p:nvPicPr>
        <p:blipFill>
          <a:blip r:embed="rId3"/>
          <a:stretch>
            <a:fillRect/>
          </a:stretch>
        </p:blipFill>
        <p:spPr>
          <a:xfrm>
            <a:off x="4063238" y="1991734"/>
            <a:ext cx="1334726" cy="1334726"/>
          </a:xfrm>
          <a:prstGeom prst="rect">
            <a:avLst/>
          </a:prstGeom>
        </p:spPr>
      </p:pic>
      <p:pic>
        <p:nvPicPr>
          <p:cNvPr id="16" name="Picture 15">
            <a:extLst>
              <a:ext uri="{FF2B5EF4-FFF2-40B4-BE49-F238E27FC236}">
                <a16:creationId xmlns:a16="http://schemas.microsoft.com/office/drawing/2014/main" id="{9C7C8311-96EE-544C-B4FB-BB27975C5D4E}"/>
              </a:ext>
            </a:extLst>
          </p:cNvPr>
          <p:cNvPicPr>
            <a:picLocks noChangeAspect="1"/>
          </p:cNvPicPr>
          <p:nvPr/>
        </p:nvPicPr>
        <p:blipFill>
          <a:blip r:embed="rId4"/>
          <a:stretch>
            <a:fillRect/>
          </a:stretch>
        </p:blipFill>
        <p:spPr>
          <a:xfrm>
            <a:off x="1062508" y="2036919"/>
            <a:ext cx="1334726" cy="1334726"/>
          </a:xfrm>
          <a:prstGeom prst="rect">
            <a:avLst/>
          </a:prstGeom>
        </p:spPr>
      </p:pic>
      <p:sp>
        <p:nvSpPr>
          <p:cNvPr id="18" name="TextBox 17">
            <a:extLst>
              <a:ext uri="{FF2B5EF4-FFF2-40B4-BE49-F238E27FC236}">
                <a16:creationId xmlns:a16="http://schemas.microsoft.com/office/drawing/2014/main" id="{AF812B89-069B-B547-B3B4-1E8699859465}"/>
              </a:ext>
            </a:extLst>
          </p:cNvPr>
          <p:cNvSpPr txBox="1"/>
          <p:nvPr/>
        </p:nvSpPr>
        <p:spPr>
          <a:xfrm>
            <a:off x="580437" y="3155264"/>
            <a:ext cx="2395917" cy="461665"/>
          </a:xfrm>
          <a:prstGeom prst="rect">
            <a:avLst/>
          </a:prstGeom>
          <a:noFill/>
        </p:spPr>
        <p:txBody>
          <a:bodyPr wrap="square" rtlCol="0">
            <a:spAutoFit/>
          </a:bodyPr>
          <a:lstStyle/>
          <a:p>
            <a:r>
              <a:rPr lang="en-US" sz="2400" dirty="0">
                <a:solidFill>
                  <a:srgbClr val="993333"/>
                </a:solidFill>
                <a:latin typeface="Avenir Roman" panose="02000503020000020003" pitchFamily="2" charset="0"/>
              </a:rPr>
              <a:t>In conversation</a:t>
            </a:r>
          </a:p>
        </p:txBody>
      </p:sp>
      <p:sp>
        <p:nvSpPr>
          <p:cNvPr id="20" name="TextBox 19">
            <a:extLst>
              <a:ext uri="{FF2B5EF4-FFF2-40B4-BE49-F238E27FC236}">
                <a16:creationId xmlns:a16="http://schemas.microsoft.com/office/drawing/2014/main" id="{69603426-9F52-1040-90E4-8C15193440FF}"/>
              </a:ext>
            </a:extLst>
          </p:cNvPr>
          <p:cNvSpPr txBox="1"/>
          <p:nvPr/>
        </p:nvSpPr>
        <p:spPr>
          <a:xfrm>
            <a:off x="4157483" y="3140812"/>
            <a:ext cx="1146236" cy="461665"/>
          </a:xfrm>
          <a:prstGeom prst="rect">
            <a:avLst/>
          </a:prstGeom>
          <a:noFill/>
        </p:spPr>
        <p:txBody>
          <a:bodyPr wrap="square" rtlCol="0">
            <a:spAutoFit/>
          </a:bodyPr>
          <a:lstStyle/>
          <a:p>
            <a:r>
              <a:rPr lang="en-US" sz="2400" dirty="0">
                <a:solidFill>
                  <a:srgbClr val="993333"/>
                </a:solidFill>
                <a:latin typeface="Avenir Roman" panose="02000503020000020003" pitchFamily="2" charset="0"/>
              </a:rPr>
              <a:t>Online</a:t>
            </a:r>
          </a:p>
        </p:txBody>
      </p:sp>
      <p:pic>
        <p:nvPicPr>
          <p:cNvPr id="21" name="Picture 20">
            <a:extLst>
              <a:ext uri="{FF2B5EF4-FFF2-40B4-BE49-F238E27FC236}">
                <a16:creationId xmlns:a16="http://schemas.microsoft.com/office/drawing/2014/main" id="{56DC3F33-6B97-3747-B625-CBC370B2062B}"/>
              </a:ext>
            </a:extLst>
          </p:cNvPr>
          <p:cNvPicPr>
            <a:picLocks noChangeAspect="1"/>
          </p:cNvPicPr>
          <p:nvPr/>
        </p:nvPicPr>
        <p:blipFill>
          <a:blip r:embed="rId5"/>
          <a:stretch>
            <a:fillRect/>
          </a:stretch>
        </p:blipFill>
        <p:spPr>
          <a:xfrm>
            <a:off x="6969723" y="1971823"/>
            <a:ext cx="1259158" cy="1259158"/>
          </a:xfrm>
          <a:prstGeom prst="rect">
            <a:avLst/>
          </a:prstGeom>
        </p:spPr>
      </p:pic>
      <p:sp>
        <p:nvSpPr>
          <p:cNvPr id="22" name="TextBox 21">
            <a:extLst>
              <a:ext uri="{FF2B5EF4-FFF2-40B4-BE49-F238E27FC236}">
                <a16:creationId xmlns:a16="http://schemas.microsoft.com/office/drawing/2014/main" id="{FF862AE0-B270-C048-BF0E-FC20EBA79DAA}"/>
              </a:ext>
            </a:extLst>
          </p:cNvPr>
          <p:cNvSpPr txBox="1"/>
          <p:nvPr/>
        </p:nvSpPr>
        <p:spPr>
          <a:xfrm>
            <a:off x="7063968" y="3162039"/>
            <a:ext cx="1237678" cy="461665"/>
          </a:xfrm>
          <a:prstGeom prst="rect">
            <a:avLst/>
          </a:prstGeom>
          <a:noFill/>
        </p:spPr>
        <p:txBody>
          <a:bodyPr wrap="square" rtlCol="0">
            <a:spAutoFit/>
          </a:bodyPr>
          <a:lstStyle/>
          <a:p>
            <a:r>
              <a:rPr lang="en-US" sz="2400" dirty="0">
                <a:solidFill>
                  <a:srgbClr val="993333"/>
                </a:solidFill>
                <a:latin typeface="Avenir Roman" panose="02000503020000020003" pitchFamily="2" charset="0"/>
              </a:rPr>
              <a:t>In print</a:t>
            </a:r>
          </a:p>
        </p:txBody>
      </p:sp>
      <p:pic>
        <p:nvPicPr>
          <p:cNvPr id="23" name="Picture 22">
            <a:extLst>
              <a:ext uri="{FF2B5EF4-FFF2-40B4-BE49-F238E27FC236}">
                <a16:creationId xmlns:a16="http://schemas.microsoft.com/office/drawing/2014/main" id="{AADA2668-4E18-0944-B770-7F7CF8C02522}"/>
              </a:ext>
            </a:extLst>
          </p:cNvPr>
          <p:cNvPicPr>
            <a:picLocks noChangeAspect="1"/>
          </p:cNvPicPr>
          <p:nvPr/>
        </p:nvPicPr>
        <p:blipFill>
          <a:blip r:embed="rId6"/>
          <a:stretch>
            <a:fillRect/>
          </a:stretch>
        </p:blipFill>
        <p:spPr>
          <a:xfrm>
            <a:off x="1202692" y="3773825"/>
            <a:ext cx="1151406" cy="1151406"/>
          </a:xfrm>
          <a:prstGeom prst="rect">
            <a:avLst/>
          </a:prstGeom>
        </p:spPr>
      </p:pic>
      <p:pic>
        <p:nvPicPr>
          <p:cNvPr id="24" name="Picture 23">
            <a:extLst>
              <a:ext uri="{FF2B5EF4-FFF2-40B4-BE49-F238E27FC236}">
                <a16:creationId xmlns:a16="http://schemas.microsoft.com/office/drawing/2014/main" id="{666F9BE6-EC8A-864B-A4B7-F1E680180430}"/>
              </a:ext>
            </a:extLst>
          </p:cNvPr>
          <p:cNvPicPr>
            <a:picLocks noChangeAspect="1"/>
          </p:cNvPicPr>
          <p:nvPr/>
        </p:nvPicPr>
        <p:blipFill>
          <a:blip r:embed="rId7"/>
          <a:stretch>
            <a:fillRect/>
          </a:stretch>
        </p:blipFill>
        <p:spPr>
          <a:xfrm>
            <a:off x="4065718" y="3699380"/>
            <a:ext cx="1170401" cy="1170401"/>
          </a:xfrm>
          <a:prstGeom prst="rect">
            <a:avLst/>
          </a:prstGeom>
        </p:spPr>
      </p:pic>
      <p:pic>
        <p:nvPicPr>
          <p:cNvPr id="25" name="Picture 24">
            <a:extLst>
              <a:ext uri="{FF2B5EF4-FFF2-40B4-BE49-F238E27FC236}">
                <a16:creationId xmlns:a16="http://schemas.microsoft.com/office/drawing/2014/main" id="{9332FB24-972F-BB4C-B38B-65729EC6E4AE}"/>
              </a:ext>
            </a:extLst>
          </p:cNvPr>
          <p:cNvPicPr>
            <a:picLocks noChangeAspect="1"/>
          </p:cNvPicPr>
          <p:nvPr/>
        </p:nvPicPr>
        <p:blipFill rotWithShape="1">
          <a:blip r:embed="rId8"/>
          <a:srcRect t="1" b="855"/>
          <a:stretch/>
        </p:blipFill>
        <p:spPr>
          <a:xfrm>
            <a:off x="7003916" y="3755676"/>
            <a:ext cx="1190772" cy="1180587"/>
          </a:xfrm>
          <a:prstGeom prst="rect">
            <a:avLst/>
          </a:prstGeom>
        </p:spPr>
      </p:pic>
      <p:sp>
        <p:nvSpPr>
          <p:cNvPr id="26" name="TextBox 25">
            <a:extLst>
              <a:ext uri="{FF2B5EF4-FFF2-40B4-BE49-F238E27FC236}">
                <a16:creationId xmlns:a16="http://schemas.microsoft.com/office/drawing/2014/main" id="{62DB0870-D7D3-364B-BEB2-860DF5A2633E}"/>
              </a:ext>
            </a:extLst>
          </p:cNvPr>
          <p:cNvSpPr txBox="1"/>
          <p:nvPr/>
        </p:nvSpPr>
        <p:spPr>
          <a:xfrm>
            <a:off x="360003" y="4880643"/>
            <a:ext cx="2836784" cy="830997"/>
          </a:xfrm>
          <a:prstGeom prst="rect">
            <a:avLst/>
          </a:prstGeom>
          <a:noFill/>
        </p:spPr>
        <p:txBody>
          <a:bodyPr wrap="square" rtlCol="0">
            <a:spAutoFit/>
          </a:bodyPr>
          <a:lstStyle/>
          <a:p>
            <a:pPr algn="ctr"/>
            <a:r>
              <a:rPr lang="en-US" sz="2400" dirty="0">
                <a:solidFill>
                  <a:srgbClr val="993333"/>
                </a:solidFill>
                <a:latin typeface="Avenir Roman" panose="02000503020000020003" pitchFamily="2" charset="0"/>
              </a:rPr>
              <a:t>Grants &amp; program proposals</a:t>
            </a:r>
          </a:p>
        </p:txBody>
      </p:sp>
      <p:sp>
        <p:nvSpPr>
          <p:cNvPr id="27" name="TextBox 26">
            <a:extLst>
              <a:ext uri="{FF2B5EF4-FFF2-40B4-BE49-F238E27FC236}">
                <a16:creationId xmlns:a16="http://schemas.microsoft.com/office/drawing/2014/main" id="{E169AE2A-6A96-B24F-9250-44C5A9CBE9EA}"/>
              </a:ext>
            </a:extLst>
          </p:cNvPr>
          <p:cNvSpPr txBox="1"/>
          <p:nvPr/>
        </p:nvSpPr>
        <p:spPr>
          <a:xfrm>
            <a:off x="4157483" y="4923300"/>
            <a:ext cx="1146236" cy="461665"/>
          </a:xfrm>
          <a:prstGeom prst="rect">
            <a:avLst/>
          </a:prstGeom>
          <a:noFill/>
        </p:spPr>
        <p:txBody>
          <a:bodyPr wrap="square" rtlCol="0">
            <a:spAutoFit/>
          </a:bodyPr>
          <a:lstStyle/>
          <a:p>
            <a:r>
              <a:rPr lang="en-US" sz="2400" dirty="0">
                <a:solidFill>
                  <a:srgbClr val="993333"/>
                </a:solidFill>
                <a:latin typeface="Avenir Roman" panose="02000503020000020003" pitchFamily="2" charset="0"/>
              </a:rPr>
              <a:t>Events</a:t>
            </a:r>
          </a:p>
        </p:txBody>
      </p:sp>
      <p:sp>
        <p:nvSpPr>
          <p:cNvPr id="28" name="TextBox 27">
            <a:extLst>
              <a:ext uri="{FF2B5EF4-FFF2-40B4-BE49-F238E27FC236}">
                <a16:creationId xmlns:a16="http://schemas.microsoft.com/office/drawing/2014/main" id="{BFB6299A-B886-CA49-A297-0853C3324643}"/>
              </a:ext>
            </a:extLst>
          </p:cNvPr>
          <p:cNvSpPr txBox="1"/>
          <p:nvPr/>
        </p:nvSpPr>
        <p:spPr>
          <a:xfrm>
            <a:off x="6682499" y="4917527"/>
            <a:ext cx="2000616" cy="461665"/>
          </a:xfrm>
          <a:prstGeom prst="rect">
            <a:avLst/>
          </a:prstGeom>
          <a:noFill/>
        </p:spPr>
        <p:txBody>
          <a:bodyPr wrap="square" rtlCol="0">
            <a:spAutoFit/>
          </a:bodyPr>
          <a:lstStyle/>
          <a:p>
            <a:r>
              <a:rPr lang="en-US" sz="2400" dirty="0">
                <a:solidFill>
                  <a:srgbClr val="993333"/>
                </a:solidFill>
                <a:latin typeface="Avenir Roman" panose="02000503020000020003" pitchFamily="2" charset="0"/>
              </a:rPr>
              <a:t>Fundraising</a:t>
            </a:r>
          </a:p>
        </p:txBody>
      </p:sp>
      <p:sp>
        <p:nvSpPr>
          <p:cNvPr id="29" name="TextBox 28">
            <a:extLst>
              <a:ext uri="{FF2B5EF4-FFF2-40B4-BE49-F238E27FC236}">
                <a16:creationId xmlns:a16="http://schemas.microsoft.com/office/drawing/2014/main" id="{9E9D0736-1087-634B-B688-112D321B961D}"/>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30" name="TextBox 29">
            <a:extLst>
              <a:ext uri="{FF2B5EF4-FFF2-40B4-BE49-F238E27FC236}">
                <a16:creationId xmlns:a16="http://schemas.microsoft.com/office/drawing/2014/main" id="{6A4F5D64-C2BB-CF4C-B81E-BDCF84077710}"/>
              </a:ext>
            </a:extLst>
          </p:cNvPr>
          <p:cNvSpPr txBox="1"/>
          <p:nvPr/>
        </p:nvSpPr>
        <p:spPr>
          <a:xfrm>
            <a:off x="5889592" y="309049"/>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23504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P spid="22"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6" name="Content Placeholder 2">
            <a:extLst>
              <a:ext uri="{FF2B5EF4-FFF2-40B4-BE49-F238E27FC236}">
                <a16:creationId xmlns:a16="http://schemas.microsoft.com/office/drawing/2014/main" id="{6D2A590F-7C2B-EB4F-A389-2C18C571177F}"/>
              </a:ext>
            </a:extLst>
          </p:cNvPr>
          <p:cNvSpPr txBox="1">
            <a:spLocks/>
          </p:cNvSpPr>
          <p:nvPr/>
        </p:nvSpPr>
        <p:spPr>
          <a:xfrm>
            <a:off x="697675" y="2282171"/>
            <a:ext cx="3824265" cy="36934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993333"/>
                </a:solidFill>
              </a:rPr>
              <a:t>Staff</a:t>
            </a:r>
          </a:p>
          <a:p>
            <a:r>
              <a:rPr lang="en-US" sz="2400" dirty="0">
                <a:solidFill>
                  <a:srgbClr val="993333"/>
                </a:solidFill>
              </a:rPr>
              <a:t>Clients</a:t>
            </a:r>
          </a:p>
          <a:p>
            <a:r>
              <a:rPr lang="en-US" sz="2400" dirty="0">
                <a:solidFill>
                  <a:srgbClr val="993333"/>
                </a:solidFill>
              </a:rPr>
              <a:t>Board</a:t>
            </a:r>
          </a:p>
          <a:p>
            <a:r>
              <a:rPr lang="en-US" sz="2400" dirty="0">
                <a:solidFill>
                  <a:srgbClr val="993333"/>
                </a:solidFill>
              </a:rPr>
              <a:t>Funders</a:t>
            </a:r>
          </a:p>
          <a:p>
            <a:r>
              <a:rPr lang="en-US" sz="2400" dirty="0">
                <a:solidFill>
                  <a:srgbClr val="993333"/>
                </a:solidFill>
              </a:rPr>
              <a:t>Media</a:t>
            </a:r>
          </a:p>
          <a:p>
            <a:r>
              <a:rPr lang="en-US" sz="2400" dirty="0">
                <a:solidFill>
                  <a:srgbClr val="993333"/>
                </a:solidFill>
              </a:rPr>
              <a:t>Community members</a:t>
            </a:r>
          </a:p>
          <a:p>
            <a:endParaRPr lang="en-US" sz="3000" b="1" dirty="0">
              <a:solidFill>
                <a:srgbClr val="993333"/>
              </a:solidFill>
            </a:endParaRPr>
          </a:p>
          <a:p>
            <a:endParaRPr lang="en-US" sz="3000" b="1" dirty="0">
              <a:solidFill>
                <a:srgbClr val="993333"/>
              </a:solidFill>
            </a:endParaRPr>
          </a:p>
        </p:txBody>
      </p:sp>
      <p:sp>
        <p:nvSpPr>
          <p:cNvPr id="18" name="Content Placeholder 2">
            <a:extLst>
              <a:ext uri="{FF2B5EF4-FFF2-40B4-BE49-F238E27FC236}">
                <a16:creationId xmlns:a16="http://schemas.microsoft.com/office/drawing/2014/main" id="{7A67C17F-661A-7948-8B22-A2481AAC137F}"/>
              </a:ext>
            </a:extLst>
          </p:cNvPr>
          <p:cNvSpPr txBox="1">
            <a:spLocks/>
          </p:cNvSpPr>
          <p:nvPr/>
        </p:nvSpPr>
        <p:spPr>
          <a:xfrm>
            <a:off x="4676172" y="2282171"/>
            <a:ext cx="3893561" cy="4067039"/>
          </a:xfr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400" dirty="0">
                <a:solidFill>
                  <a:srgbClr val="993333"/>
                </a:solidFill>
                <a:latin typeface="Avenir Roman" panose="02000503020000020003" pitchFamily="2" charset="0"/>
              </a:rPr>
              <a:t>Clients</a:t>
            </a:r>
          </a:p>
          <a:p>
            <a:pPr>
              <a:buFont typeface="Arial" panose="020B0604020202020204" pitchFamily="34" charset="0"/>
              <a:buChar char="•"/>
            </a:pPr>
            <a:r>
              <a:rPr lang="en-US" sz="2400" dirty="0">
                <a:solidFill>
                  <a:srgbClr val="993333"/>
                </a:solidFill>
                <a:latin typeface="Avenir Roman" panose="02000503020000020003" pitchFamily="2" charset="0"/>
              </a:rPr>
              <a:t>Community</a:t>
            </a:r>
          </a:p>
          <a:p>
            <a:pPr>
              <a:buFont typeface="Arial" panose="020B0604020202020204" pitchFamily="34" charset="0"/>
              <a:buChar char="•"/>
            </a:pPr>
            <a:r>
              <a:rPr lang="en-US" sz="2400" dirty="0">
                <a:solidFill>
                  <a:srgbClr val="993333"/>
                </a:solidFill>
                <a:latin typeface="Avenir Roman" panose="02000503020000020003" pitchFamily="2" charset="0"/>
              </a:rPr>
              <a:t>Funders</a:t>
            </a:r>
          </a:p>
          <a:p>
            <a:pPr>
              <a:buFont typeface="Arial" panose="020B0604020202020204" pitchFamily="34" charset="0"/>
              <a:buChar char="•"/>
            </a:pPr>
            <a:r>
              <a:rPr lang="en-US" sz="2400" dirty="0">
                <a:solidFill>
                  <a:srgbClr val="993333"/>
                </a:solidFill>
                <a:latin typeface="Avenir Roman" panose="02000503020000020003" pitchFamily="2" charset="0"/>
              </a:rPr>
              <a:t>Landlords</a:t>
            </a:r>
          </a:p>
          <a:p>
            <a:pPr>
              <a:buFont typeface="Arial" panose="020B0604020202020204" pitchFamily="34" charset="0"/>
              <a:buChar char="•"/>
            </a:pPr>
            <a:r>
              <a:rPr lang="en-US" sz="2400" dirty="0">
                <a:solidFill>
                  <a:srgbClr val="993333"/>
                </a:solidFill>
                <a:latin typeface="Avenir Roman" panose="02000503020000020003" pitchFamily="2" charset="0"/>
              </a:rPr>
              <a:t>Peer organizations</a:t>
            </a:r>
          </a:p>
          <a:p>
            <a:pPr>
              <a:buFont typeface="Arial" panose="020B0604020202020204" pitchFamily="34" charset="0"/>
              <a:buChar char="•"/>
            </a:pPr>
            <a:r>
              <a:rPr lang="en-US" sz="2400" dirty="0">
                <a:solidFill>
                  <a:srgbClr val="993333"/>
                </a:solidFill>
                <a:latin typeface="Avenir Roman" panose="02000503020000020003" pitchFamily="2" charset="0"/>
              </a:rPr>
              <a:t>Friends and family</a:t>
            </a:r>
            <a:endParaRPr lang="en-US" sz="3200" dirty="0">
              <a:solidFill>
                <a:srgbClr val="993333"/>
              </a:solidFill>
              <a:latin typeface="Avenir Roman" panose="02000503020000020003" pitchFamily="2" charset="0"/>
            </a:endParaRPr>
          </a:p>
        </p:txBody>
      </p:sp>
      <p:cxnSp>
        <p:nvCxnSpPr>
          <p:cNvPr id="20" name="Straight Arrow Connector 19">
            <a:extLst>
              <a:ext uri="{FF2B5EF4-FFF2-40B4-BE49-F238E27FC236}">
                <a16:creationId xmlns:a16="http://schemas.microsoft.com/office/drawing/2014/main" id="{3DE552B6-A5CB-D441-9BCA-E27C294A04C9}"/>
              </a:ext>
            </a:extLst>
          </p:cNvPr>
          <p:cNvCxnSpPr>
            <a:cxnSpLocks/>
          </p:cNvCxnSpPr>
          <p:nvPr/>
        </p:nvCxnSpPr>
        <p:spPr>
          <a:xfrm>
            <a:off x="1828016" y="2472841"/>
            <a:ext cx="2784103" cy="6589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391E6A9-8A76-EC4F-960D-B607F81BBAE1}"/>
              </a:ext>
            </a:extLst>
          </p:cNvPr>
          <p:cNvCxnSpPr>
            <a:cxnSpLocks/>
          </p:cNvCxnSpPr>
          <p:nvPr/>
        </p:nvCxnSpPr>
        <p:spPr>
          <a:xfrm>
            <a:off x="1867204" y="2472841"/>
            <a:ext cx="2729783" cy="52149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1A75965-1160-BC48-81B3-BE35C2184ABD}"/>
              </a:ext>
            </a:extLst>
          </p:cNvPr>
          <p:cNvCxnSpPr>
            <a:cxnSpLocks/>
          </p:cNvCxnSpPr>
          <p:nvPr/>
        </p:nvCxnSpPr>
        <p:spPr>
          <a:xfrm>
            <a:off x="1828016" y="2472841"/>
            <a:ext cx="2757977" cy="9972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2181333-6AC4-974F-9F54-AB79AA05F58E}"/>
              </a:ext>
            </a:extLst>
          </p:cNvPr>
          <p:cNvCxnSpPr>
            <a:cxnSpLocks/>
          </p:cNvCxnSpPr>
          <p:nvPr/>
        </p:nvCxnSpPr>
        <p:spPr>
          <a:xfrm>
            <a:off x="1828016" y="2472841"/>
            <a:ext cx="2768971" cy="148734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C42E890-DDAF-FC44-8204-07374EEF43B5}"/>
              </a:ext>
            </a:extLst>
          </p:cNvPr>
          <p:cNvCxnSpPr>
            <a:cxnSpLocks/>
          </p:cNvCxnSpPr>
          <p:nvPr/>
        </p:nvCxnSpPr>
        <p:spPr>
          <a:xfrm>
            <a:off x="1828016" y="2472841"/>
            <a:ext cx="2768971" cy="201169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51FD825-5EDC-FC47-A5EF-8946113F75B7}"/>
              </a:ext>
            </a:extLst>
          </p:cNvPr>
          <p:cNvCxnSpPr>
            <a:cxnSpLocks/>
          </p:cNvCxnSpPr>
          <p:nvPr/>
        </p:nvCxnSpPr>
        <p:spPr>
          <a:xfrm>
            <a:off x="1828016" y="2472841"/>
            <a:ext cx="2733112" cy="243523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15E53E3-DC5C-0847-A4BC-D18C894326C7}"/>
              </a:ext>
            </a:extLst>
          </p:cNvPr>
          <p:cNvSpPr txBox="1"/>
          <p:nvPr/>
        </p:nvSpPr>
        <p:spPr>
          <a:xfrm>
            <a:off x="4521940" y="1048014"/>
            <a:ext cx="4047793" cy="954107"/>
          </a:xfrm>
          <a:prstGeom prst="rect">
            <a:avLst/>
          </a:prstGeom>
          <a:noFill/>
        </p:spPr>
        <p:txBody>
          <a:bodyPr wrap="square" rtlCol="0">
            <a:spAutoFit/>
          </a:bodyPr>
          <a:lstStyle/>
          <a:p>
            <a:r>
              <a:rPr lang="en-US" sz="2800" dirty="0">
                <a:solidFill>
                  <a:srgbClr val="1E2E4D"/>
                </a:solidFill>
                <a:latin typeface="Avenir Roman" panose="02000503020000020003" pitchFamily="2" charset="0"/>
              </a:rPr>
              <a:t>WHO ARE THEY TELLING THEM </a:t>
            </a:r>
            <a:r>
              <a:rPr lang="en-US" sz="2800" b="1" dirty="0">
                <a:solidFill>
                  <a:srgbClr val="1E2E4D"/>
                </a:solidFill>
                <a:latin typeface="Avenir Roman" panose="02000503020000020003" pitchFamily="2" charset="0"/>
              </a:rPr>
              <a:t>TO? </a:t>
            </a:r>
          </a:p>
        </p:txBody>
      </p:sp>
      <p:sp>
        <p:nvSpPr>
          <p:cNvPr id="27" name="TextBox 26">
            <a:extLst>
              <a:ext uri="{FF2B5EF4-FFF2-40B4-BE49-F238E27FC236}">
                <a16:creationId xmlns:a16="http://schemas.microsoft.com/office/drawing/2014/main" id="{937A6469-F19C-634B-B4A5-DFF9B91DA4F0}"/>
              </a:ext>
            </a:extLst>
          </p:cNvPr>
          <p:cNvSpPr txBox="1"/>
          <p:nvPr/>
        </p:nvSpPr>
        <p:spPr>
          <a:xfrm>
            <a:off x="697675" y="1094242"/>
            <a:ext cx="3121595" cy="954107"/>
          </a:xfrm>
          <a:prstGeom prst="rect">
            <a:avLst/>
          </a:prstGeom>
          <a:noFill/>
        </p:spPr>
        <p:txBody>
          <a:bodyPr wrap="square" rtlCol="0">
            <a:spAutoFit/>
          </a:bodyPr>
          <a:lstStyle/>
          <a:p>
            <a:r>
              <a:rPr lang="en-US" sz="2800" dirty="0">
                <a:solidFill>
                  <a:srgbClr val="1E2E4D"/>
                </a:solidFill>
                <a:latin typeface="Avenir Roman" panose="02000503020000020003" pitchFamily="2" charset="0"/>
              </a:rPr>
              <a:t>WHO IS </a:t>
            </a:r>
            <a:r>
              <a:rPr lang="en-US" sz="2800" b="1" dirty="0">
                <a:solidFill>
                  <a:srgbClr val="1E2E4D"/>
                </a:solidFill>
                <a:latin typeface="Avenir Roman" panose="02000503020000020003" pitchFamily="2" charset="0"/>
              </a:rPr>
              <a:t>TELLING </a:t>
            </a:r>
            <a:r>
              <a:rPr lang="en-US" sz="2800" dirty="0">
                <a:solidFill>
                  <a:srgbClr val="1E2E4D"/>
                </a:solidFill>
                <a:latin typeface="Avenir Roman" panose="02000503020000020003" pitchFamily="2" charset="0"/>
              </a:rPr>
              <a:t>YOUR STORIES? </a:t>
            </a:r>
          </a:p>
        </p:txBody>
      </p:sp>
      <p:sp>
        <p:nvSpPr>
          <p:cNvPr id="28" name="TextBox 27">
            <a:extLst>
              <a:ext uri="{FF2B5EF4-FFF2-40B4-BE49-F238E27FC236}">
                <a16:creationId xmlns:a16="http://schemas.microsoft.com/office/drawing/2014/main" id="{537569F6-7A15-5140-821D-DDFD25A4FD69}"/>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9" name="TextBox 28">
            <a:extLst>
              <a:ext uri="{FF2B5EF4-FFF2-40B4-BE49-F238E27FC236}">
                <a16:creationId xmlns:a16="http://schemas.microsoft.com/office/drawing/2014/main" id="{5C08A970-809B-1543-8D32-82BAE74678DC}"/>
              </a:ext>
            </a:extLst>
          </p:cNvPr>
          <p:cNvSpPr txBox="1"/>
          <p:nvPr/>
        </p:nvSpPr>
        <p:spPr>
          <a:xfrm>
            <a:off x="5889592" y="309049"/>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344955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6">
                                            <p:txEl>
                                              <p:pRg st="1" end="1"/>
                                            </p:txEl>
                                          </p:spTgt>
                                        </p:tgtEl>
                                      </p:cBhvr>
                                    </p:animEffect>
                                    <p:set>
                                      <p:cBhvr>
                                        <p:cTn id="7" dur="1" fill="hold">
                                          <p:stCondLst>
                                            <p:cond delay="499"/>
                                          </p:stCondLst>
                                        </p:cTn>
                                        <p:tgtEl>
                                          <p:spTgt spid="16">
                                            <p:txEl>
                                              <p:pRg st="1" end="1"/>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6">
                                            <p:txEl>
                                              <p:pRg st="2" end="2"/>
                                            </p:txEl>
                                          </p:spTgt>
                                        </p:tgtEl>
                                      </p:cBhvr>
                                    </p:animEffect>
                                    <p:set>
                                      <p:cBhvr>
                                        <p:cTn id="10" dur="1" fill="hold">
                                          <p:stCondLst>
                                            <p:cond delay="499"/>
                                          </p:stCondLst>
                                        </p:cTn>
                                        <p:tgtEl>
                                          <p:spTgt spid="16">
                                            <p:txEl>
                                              <p:pRg st="2" end="2"/>
                                            </p:txEl>
                                          </p:spTgt>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16">
                                            <p:txEl>
                                              <p:pRg st="3" end="3"/>
                                            </p:txEl>
                                          </p:spTgt>
                                        </p:tgtEl>
                                      </p:cBhvr>
                                    </p:animEffect>
                                    <p:set>
                                      <p:cBhvr>
                                        <p:cTn id="13" dur="1" fill="hold">
                                          <p:stCondLst>
                                            <p:cond delay="499"/>
                                          </p:stCondLst>
                                        </p:cTn>
                                        <p:tgtEl>
                                          <p:spTgt spid="16">
                                            <p:txEl>
                                              <p:pRg st="3" end="3"/>
                                            </p:txEl>
                                          </p:spTgt>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6">
                                            <p:txEl>
                                              <p:pRg st="4" end="4"/>
                                            </p:txEl>
                                          </p:spTgt>
                                        </p:tgtEl>
                                      </p:cBhvr>
                                    </p:animEffect>
                                    <p:set>
                                      <p:cBhvr>
                                        <p:cTn id="16" dur="1" fill="hold">
                                          <p:stCondLst>
                                            <p:cond delay="499"/>
                                          </p:stCondLst>
                                        </p:cTn>
                                        <p:tgtEl>
                                          <p:spTgt spid="16">
                                            <p:txEl>
                                              <p:pRg st="4" end="4"/>
                                            </p:txEl>
                                          </p:spTgt>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6">
                                            <p:txEl>
                                              <p:pRg st="5" end="5"/>
                                            </p:txEl>
                                          </p:spTgt>
                                        </p:tgtEl>
                                      </p:cBhvr>
                                    </p:animEffect>
                                    <p:set>
                                      <p:cBhvr>
                                        <p:cTn id="19" dur="1" fill="hold">
                                          <p:stCondLst>
                                            <p:cond delay="499"/>
                                          </p:stCondLst>
                                        </p:cTn>
                                        <p:tgtEl>
                                          <p:spTgt spid="16">
                                            <p:txEl>
                                              <p:pRg st="5" end="5"/>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1323439"/>
          </a:xfrm>
          <a:prstGeom prst="rect">
            <a:avLst/>
          </a:prstGeom>
          <a:noFill/>
        </p:spPr>
        <p:txBody>
          <a:bodyPr wrap="square" rtlCol="0">
            <a:spAutoFit/>
          </a:bodyPr>
          <a:lstStyle/>
          <a:p>
            <a:r>
              <a:rPr lang="en-US" sz="4000" b="1" dirty="0">
                <a:solidFill>
                  <a:srgbClr val="21314D"/>
                </a:solidFill>
                <a:latin typeface="Avenir Roman" panose="02000503020000020003" pitchFamily="2" charset="0"/>
                <a:ea typeface="Lato" charset="0"/>
                <a:cs typeface="Lato" charset="0"/>
              </a:rPr>
              <a:t>WHY TELL HOUSING COUNSELING STORIES?</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9" name="Rectangle 8"/>
          <p:cNvSpPr/>
          <p:nvPr/>
        </p:nvSpPr>
        <p:spPr>
          <a:xfrm>
            <a:off x="608956" y="2862245"/>
            <a:ext cx="7946139" cy="2985433"/>
          </a:xfrm>
          <a:prstGeom prst="rect">
            <a:avLst/>
          </a:prstGeom>
        </p:spPr>
        <p:txBody>
          <a:bodyPr wrap="square">
            <a:spAutoFit/>
          </a:bodyPr>
          <a:lstStyle/>
          <a:p>
            <a:r>
              <a:rPr lang="en-US" sz="2800" dirty="0">
                <a:solidFill>
                  <a:srgbClr val="21314D"/>
                </a:solidFill>
                <a:latin typeface="Avenir Roman" panose="02000503020000020003" pitchFamily="2" charset="0"/>
                <a:ea typeface="Lato" charset="0"/>
                <a:cs typeface="Lato" charset="0"/>
              </a:rPr>
              <a:t>New clients</a:t>
            </a:r>
          </a:p>
          <a:p>
            <a:r>
              <a:rPr lang="en-US" sz="2800" dirty="0">
                <a:solidFill>
                  <a:srgbClr val="21314D"/>
                </a:solidFill>
                <a:latin typeface="Avenir Roman" panose="02000503020000020003" pitchFamily="2" charset="0"/>
                <a:ea typeface="Lato" charset="0"/>
                <a:cs typeface="Lato" charset="0"/>
              </a:rPr>
              <a:t>More funding</a:t>
            </a:r>
          </a:p>
          <a:p>
            <a:r>
              <a:rPr lang="en-US" sz="2800" dirty="0">
                <a:solidFill>
                  <a:srgbClr val="21314D"/>
                </a:solidFill>
                <a:latin typeface="Avenir Roman" panose="02000503020000020003" pitchFamily="2" charset="0"/>
                <a:ea typeface="Lato" charset="0"/>
                <a:cs typeface="Lato" charset="0"/>
              </a:rPr>
              <a:t>Community support</a:t>
            </a:r>
          </a:p>
          <a:p>
            <a:r>
              <a:rPr lang="en-US" sz="2800" dirty="0">
                <a:solidFill>
                  <a:srgbClr val="21314D"/>
                </a:solidFill>
                <a:latin typeface="Avenir Roman" panose="02000503020000020003" pitchFamily="2" charset="0"/>
                <a:ea typeface="Lato" charset="0"/>
                <a:cs typeface="Lato" charset="0"/>
              </a:rPr>
              <a:t>Gain volunteers</a:t>
            </a:r>
          </a:p>
          <a:p>
            <a:r>
              <a:rPr lang="en-US" sz="2800" dirty="0">
                <a:solidFill>
                  <a:srgbClr val="21314D"/>
                </a:solidFill>
                <a:latin typeface="Avenir Roman" panose="02000503020000020003" pitchFamily="2" charset="0"/>
                <a:ea typeface="Lato" charset="0"/>
                <a:cs typeface="Lato" charset="0"/>
              </a:rPr>
              <a:t>Raise awareness</a:t>
            </a:r>
          </a:p>
          <a:p>
            <a:endParaRPr lang="en-US" sz="2800" dirty="0">
              <a:solidFill>
                <a:srgbClr val="21314D"/>
              </a:solidFill>
              <a:latin typeface="Avenir Roman" panose="02000503020000020003" pitchFamily="2" charset="0"/>
              <a:ea typeface="Lato" charset="0"/>
              <a:cs typeface="Lato" charset="0"/>
            </a:endParaRPr>
          </a:p>
          <a:p>
            <a:endParaRPr lang="en-US" sz="2000" dirty="0">
              <a:solidFill>
                <a:srgbClr val="21314D"/>
              </a:solidFill>
              <a:effectLst/>
              <a:latin typeface="Avenir Roman" panose="02000503020000020003" pitchFamily="2" charset="0"/>
              <a:ea typeface="Lato" charset="0"/>
              <a:cs typeface="Lato"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6068487" y="4107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4" name="TextBox 13">
            <a:extLst>
              <a:ext uri="{FF2B5EF4-FFF2-40B4-BE49-F238E27FC236}">
                <a16:creationId xmlns:a16="http://schemas.microsoft.com/office/drawing/2014/main" id="{848CE233-488B-CC41-B4D2-C035F6184AEC}"/>
              </a:ext>
            </a:extLst>
          </p:cNvPr>
          <p:cNvSpPr txBox="1"/>
          <p:nvPr/>
        </p:nvSpPr>
        <p:spPr>
          <a:xfrm>
            <a:off x="5889592" y="321241"/>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337028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707886"/>
          </a:xfrm>
          <a:prstGeom prst="rect">
            <a:avLst/>
          </a:prstGeom>
          <a:noFill/>
        </p:spPr>
        <p:txBody>
          <a:bodyPr wrap="square" rtlCol="0">
            <a:spAutoFit/>
          </a:bodyPr>
          <a:lstStyle/>
          <a:p>
            <a:r>
              <a:rPr lang="en-US" sz="4000" b="1" dirty="0">
                <a:solidFill>
                  <a:srgbClr val="21314D"/>
                </a:solidFill>
                <a:latin typeface="Avenir Roman" panose="02000503020000020003" pitchFamily="2" charset="0"/>
                <a:ea typeface="Lato" charset="0"/>
                <a:cs typeface="Lato" charset="0"/>
              </a:rPr>
              <a:t>GATHERING STORIES</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225635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EVERYDAY STORY COLLECTION</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6" name="Content Placeholder 2">
            <a:extLst>
              <a:ext uri="{FF2B5EF4-FFF2-40B4-BE49-F238E27FC236}">
                <a16:creationId xmlns:a16="http://schemas.microsoft.com/office/drawing/2014/main" id="{FEAFB423-0E04-9545-9F5B-CE775C3D04B6}"/>
              </a:ext>
            </a:extLst>
          </p:cNvPr>
          <p:cNvSpPr txBox="1">
            <a:spLocks/>
          </p:cNvSpPr>
          <p:nvPr/>
        </p:nvSpPr>
        <p:spPr>
          <a:xfrm>
            <a:off x="5222865" y="2506327"/>
            <a:ext cx="3273435" cy="2521801"/>
          </a:xfrm>
          <a:prstGeom prst="rect">
            <a:avLst/>
          </a:prstGeom>
          <a:solidFill>
            <a:srgbClr val="A22B38"/>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b="1" dirty="0">
                <a:solidFill>
                  <a:schemeClr val="bg1"/>
                </a:solidFill>
              </a:rPr>
              <a:t>Opportunities:</a:t>
            </a:r>
          </a:p>
          <a:p>
            <a:pPr>
              <a:buFont typeface="Wingdings" pitchFamily="2" charset="2"/>
              <a:buChar char="Ø"/>
            </a:pPr>
            <a:r>
              <a:rPr lang="en-US" sz="2600" dirty="0">
                <a:solidFill>
                  <a:schemeClr val="bg1"/>
                </a:solidFill>
              </a:rPr>
              <a:t>Client files</a:t>
            </a:r>
          </a:p>
          <a:p>
            <a:pPr>
              <a:buFont typeface="Wingdings" pitchFamily="2" charset="2"/>
              <a:buChar char="Ø"/>
            </a:pPr>
            <a:r>
              <a:rPr lang="en-US" sz="2600" dirty="0">
                <a:solidFill>
                  <a:schemeClr val="bg1"/>
                </a:solidFill>
              </a:rPr>
              <a:t>Intake forms</a:t>
            </a:r>
          </a:p>
          <a:p>
            <a:pPr>
              <a:buFont typeface="Wingdings" pitchFamily="2" charset="2"/>
              <a:buChar char="Ø"/>
            </a:pPr>
            <a:r>
              <a:rPr lang="en-US" sz="2600" dirty="0">
                <a:solidFill>
                  <a:schemeClr val="bg1"/>
                </a:solidFill>
              </a:rPr>
              <a:t>Staff meetings</a:t>
            </a:r>
          </a:p>
          <a:p>
            <a:pPr>
              <a:buFont typeface="Wingdings" pitchFamily="2" charset="2"/>
              <a:buChar char="Ø"/>
            </a:pPr>
            <a:r>
              <a:rPr lang="en-US" sz="2600" dirty="0">
                <a:solidFill>
                  <a:schemeClr val="bg1"/>
                </a:solidFill>
              </a:rPr>
              <a:t>Trainings &amp; events</a:t>
            </a:r>
          </a:p>
          <a:p>
            <a:endParaRPr lang="en-US" sz="3000" b="1" dirty="0">
              <a:solidFill>
                <a:schemeClr val="bg1"/>
              </a:solidFill>
            </a:endParaRPr>
          </a:p>
          <a:p>
            <a:endParaRPr lang="en-US" sz="3000" b="1" dirty="0">
              <a:solidFill>
                <a:schemeClr val="bg1"/>
              </a:solidFill>
            </a:endParaRPr>
          </a:p>
        </p:txBody>
      </p:sp>
      <p:sp>
        <p:nvSpPr>
          <p:cNvPr id="9" name="TextBox 8">
            <a:extLst>
              <a:ext uri="{FF2B5EF4-FFF2-40B4-BE49-F238E27FC236}">
                <a16:creationId xmlns:a16="http://schemas.microsoft.com/office/drawing/2014/main" id="{2DB1A767-4984-494C-80DA-393DC680E203}"/>
              </a:ext>
            </a:extLst>
          </p:cNvPr>
          <p:cNvSpPr txBox="1"/>
          <p:nvPr/>
        </p:nvSpPr>
        <p:spPr>
          <a:xfrm>
            <a:off x="5394866" y="382724"/>
            <a:ext cx="319569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Freeform 71">
            <a:extLst>
              <a:ext uri="{FF2B5EF4-FFF2-40B4-BE49-F238E27FC236}">
                <a16:creationId xmlns:a16="http://schemas.microsoft.com/office/drawing/2014/main" id="{20F1EE35-E6DC-5343-AEDC-64A6EE21D832}"/>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3" name="Content Placeholder 2">
            <a:extLst>
              <a:ext uri="{FF2B5EF4-FFF2-40B4-BE49-F238E27FC236}">
                <a16:creationId xmlns:a16="http://schemas.microsoft.com/office/drawing/2014/main" id="{87DDCA95-6C82-3D43-80B2-7F72817D5D6E}"/>
              </a:ext>
            </a:extLst>
          </p:cNvPr>
          <p:cNvSpPr txBox="1">
            <a:spLocks/>
          </p:cNvSpPr>
          <p:nvPr/>
        </p:nvSpPr>
        <p:spPr>
          <a:xfrm>
            <a:off x="608956" y="2228582"/>
            <a:ext cx="4462155" cy="37621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rgbClr val="993333"/>
                </a:solidFill>
              </a:rPr>
              <a:t>Collect the stories you have, as they happen</a:t>
            </a:r>
          </a:p>
          <a:p>
            <a:r>
              <a:rPr lang="en-US" sz="2800" dirty="0">
                <a:solidFill>
                  <a:srgbClr val="993333"/>
                </a:solidFill>
              </a:rPr>
              <a:t>Create simple processes</a:t>
            </a:r>
          </a:p>
          <a:p>
            <a:r>
              <a:rPr lang="en-US" sz="2800" dirty="0">
                <a:solidFill>
                  <a:srgbClr val="993333"/>
                </a:solidFill>
              </a:rPr>
              <a:t>Equip all staff  &amp; create incentives</a:t>
            </a:r>
          </a:p>
          <a:p>
            <a:r>
              <a:rPr lang="en-US" sz="2800" dirty="0">
                <a:solidFill>
                  <a:srgbClr val="993333"/>
                </a:solidFill>
              </a:rPr>
              <a:t>Lead by example – share stories internally!</a:t>
            </a:r>
          </a:p>
        </p:txBody>
      </p:sp>
    </p:spTree>
    <p:extLst>
      <p:ext uri="{BB962C8B-B14F-4D97-AF65-F5344CB8AC3E}">
        <p14:creationId xmlns:p14="http://schemas.microsoft.com/office/powerpoint/2010/main" val="411118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STORY COLLECTION FORM</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9" name="TextBox 8">
            <a:extLst>
              <a:ext uri="{FF2B5EF4-FFF2-40B4-BE49-F238E27FC236}">
                <a16:creationId xmlns:a16="http://schemas.microsoft.com/office/drawing/2014/main" id="{437BAAE6-040E-D148-BF49-5CFFCE15A005}"/>
              </a:ext>
            </a:extLst>
          </p:cNvPr>
          <p:cNvSpPr txBox="1"/>
          <p:nvPr/>
        </p:nvSpPr>
        <p:spPr>
          <a:xfrm>
            <a:off x="5705856" y="382724"/>
            <a:ext cx="288470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Freeform 71">
            <a:extLst>
              <a:ext uri="{FF2B5EF4-FFF2-40B4-BE49-F238E27FC236}">
                <a16:creationId xmlns:a16="http://schemas.microsoft.com/office/drawing/2014/main" id="{7181467D-D98F-514B-89DA-E1298124BB97}"/>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pic>
        <p:nvPicPr>
          <p:cNvPr id="2" name="Picture 1" descr="Screen Shot 2018-07-23 at 1.29.26 PM.png"/>
          <p:cNvPicPr>
            <a:picLocks noChangeAspect="1"/>
          </p:cNvPicPr>
          <p:nvPr/>
        </p:nvPicPr>
        <p:blipFill rotWithShape="1">
          <a:blip r:embed="rId3">
            <a:extLst>
              <a:ext uri="{28A0092B-C50C-407E-A947-70E740481C1C}">
                <a14:useLocalDpi xmlns:a14="http://schemas.microsoft.com/office/drawing/2010/main" val="0"/>
              </a:ext>
            </a:extLst>
          </a:blip>
          <a:srcRect t="10396" b="29127"/>
          <a:stretch/>
        </p:blipFill>
        <p:spPr>
          <a:xfrm>
            <a:off x="1705763" y="1761190"/>
            <a:ext cx="5738056" cy="4187306"/>
          </a:xfrm>
          <a:prstGeom prst="rect">
            <a:avLst/>
          </a:prstGeom>
        </p:spPr>
      </p:pic>
    </p:spTree>
    <p:extLst>
      <p:ext uri="{BB962C8B-B14F-4D97-AF65-F5344CB8AC3E}">
        <p14:creationId xmlns:p14="http://schemas.microsoft.com/office/powerpoint/2010/main" val="520646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IN-DEPTH STORY COLLECTION</a:t>
            </a:r>
            <a:endParaRPr lang="en-US" sz="5400" b="1" dirty="0">
              <a:solidFill>
                <a:srgbClr val="21314D"/>
              </a:solidFill>
              <a:latin typeface="Avenir Roman" panose="02000503020000020003" pitchFamily="2" charset="0"/>
              <a:ea typeface="Lato" charset="0"/>
              <a:cs typeface="Lato" charset="0"/>
            </a:endParaRPr>
          </a:p>
        </p:txBody>
      </p:sp>
      <p:pic>
        <p:nvPicPr>
          <p:cNvPr id="3" name="Picture 2">
            <a:extLst>
              <a:ext uri="{FF2B5EF4-FFF2-40B4-BE49-F238E27FC236}">
                <a16:creationId xmlns:a16="http://schemas.microsoft.com/office/drawing/2014/main" id="{FD68694E-1E6E-AC43-AC5B-69D0CE82434C}"/>
              </a:ext>
            </a:extLst>
          </p:cNvPr>
          <p:cNvPicPr>
            <a:picLocks noChangeAspect="1"/>
          </p:cNvPicPr>
          <p:nvPr/>
        </p:nvPicPr>
        <p:blipFill>
          <a:blip r:embed="rId3">
            <a:alphaModFix amt="76000"/>
          </a:blip>
          <a:stretch>
            <a:fillRect/>
          </a:stretch>
        </p:blipFill>
        <p:spPr>
          <a:xfrm>
            <a:off x="697675" y="3475807"/>
            <a:ext cx="3118760" cy="3118760"/>
          </a:xfrm>
          <a:prstGeom prst="rect">
            <a:avLst/>
          </a:prstGeom>
        </p:spPr>
      </p:pic>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9" name="TextBox 8">
            <a:extLst>
              <a:ext uri="{FF2B5EF4-FFF2-40B4-BE49-F238E27FC236}">
                <a16:creationId xmlns:a16="http://schemas.microsoft.com/office/drawing/2014/main" id="{437BAAE6-040E-D148-BF49-5CFFCE15A005}"/>
              </a:ext>
            </a:extLst>
          </p:cNvPr>
          <p:cNvSpPr txBox="1"/>
          <p:nvPr/>
        </p:nvSpPr>
        <p:spPr>
          <a:xfrm>
            <a:off x="5394866" y="382724"/>
            <a:ext cx="319569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8" name="Freeform 71">
            <a:extLst>
              <a:ext uri="{FF2B5EF4-FFF2-40B4-BE49-F238E27FC236}">
                <a16:creationId xmlns:a16="http://schemas.microsoft.com/office/drawing/2014/main" id="{F6C53283-4778-F74C-A520-849F20F171F6}"/>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3" name="Content Placeholder 2">
            <a:extLst>
              <a:ext uri="{FF2B5EF4-FFF2-40B4-BE49-F238E27FC236}">
                <a16:creationId xmlns:a16="http://schemas.microsoft.com/office/drawing/2014/main" id="{163C9042-E2C0-8E4F-A3D4-DA4D2CAC5362}"/>
              </a:ext>
            </a:extLst>
          </p:cNvPr>
          <p:cNvSpPr txBox="1">
            <a:spLocks/>
          </p:cNvSpPr>
          <p:nvPr/>
        </p:nvSpPr>
        <p:spPr>
          <a:xfrm>
            <a:off x="697675" y="1971823"/>
            <a:ext cx="3496954" cy="4012416"/>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800" b="1" dirty="0">
                <a:solidFill>
                  <a:srgbClr val="993333"/>
                </a:solidFill>
                <a:latin typeface="Avenir Roman" panose="02000503020000020003" pitchFamily="2" charset="0"/>
              </a:rPr>
              <a:t>Think back:</a:t>
            </a:r>
          </a:p>
          <a:p>
            <a:pPr>
              <a:buFont typeface="Arial" panose="020B0604020202020204" pitchFamily="34" charset="0"/>
              <a:buChar char="•"/>
            </a:pPr>
            <a:r>
              <a:rPr lang="en-US" sz="2400" dirty="0">
                <a:solidFill>
                  <a:srgbClr val="993333"/>
                </a:solidFill>
                <a:latin typeface="Avenir Roman" panose="02000503020000020003" pitchFamily="2" charset="0"/>
              </a:rPr>
              <a:t>Follow-up stories</a:t>
            </a:r>
          </a:p>
          <a:p>
            <a:pPr>
              <a:buFont typeface="Arial" panose="020B0604020202020204" pitchFamily="34" charset="0"/>
              <a:buChar char="•"/>
            </a:pPr>
            <a:r>
              <a:rPr lang="en-US" sz="2400" dirty="0">
                <a:solidFill>
                  <a:srgbClr val="993333"/>
                </a:solidFill>
                <a:latin typeface="Avenir Roman" panose="02000503020000020003" pitchFamily="2" charset="0"/>
              </a:rPr>
              <a:t>Reoccurring clients</a:t>
            </a:r>
          </a:p>
          <a:p>
            <a:pPr>
              <a:buFont typeface="Arial" panose="020B0604020202020204" pitchFamily="34" charset="0"/>
              <a:buChar char="•"/>
            </a:pPr>
            <a:r>
              <a:rPr lang="en-US" sz="2400" dirty="0">
                <a:solidFill>
                  <a:srgbClr val="993333"/>
                </a:solidFill>
                <a:latin typeface="Avenir Roman" panose="02000503020000020003" pitchFamily="2" charset="0"/>
              </a:rPr>
              <a:t>Former staff/board</a:t>
            </a:r>
          </a:p>
          <a:p>
            <a:pPr>
              <a:buFont typeface="Arial" panose="020B0604020202020204" pitchFamily="34" charset="0"/>
              <a:buChar char="•"/>
            </a:pPr>
            <a:endParaRPr lang="en-US" sz="2400" dirty="0">
              <a:solidFill>
                <a:srgbClr val="993333"/>
              </a:solidFill>
              <a:latin typeface="Avenir Roman" panose="02000503020000020003" pitchFamily="2" charset="0"/>
            </a:endParaRPr>
          </a:p>
          <a:p>
            <a:pPr>
              <a:buFont typeface="Arial" panose="020B0604020202020204" pitchFamily="34" charset="0"/>
              <a:buChar char="•"/>
            </a:pPr>
            <a:endParaRPr lang="en-US" sz="2400" dirty="0">
              <a:solidFill>
                <a:srgbClr val="993333"/>
              </a:solidFill>
              <a:latin typeface="Avenir Roman" panose="02000503020000020003" pitchFamily="2" charset="0"/>
            </a:endParaRPr>
          </a:p>
        </p:txBody>
      </p:sp>
      <p:sp>
        <p:nvSpPr>
          <p:cNvPr id="12" name="Content Placeholder 2">
            <a:extLst>
              <a:ext uri="{FF2B5EF4-FFF2-40B4-BE49-F238E27FC236}">
                <a16:creationId xmlns:a16="http://schemas.microsoft.com/office/drawing/2014/main" id="{39C3DD4E-CA76-0145-BF6C-BD2BEF182926}"/>
              </a:ext>
            </a:extLst>
          </p:cNvPr>
          <p:cNvSpPr txBox="1">
            <a:spLocks/>
          </p:cNvSpPr>
          <p:nvPr/>
        </p:nvSpPr>
        <p:spPr>
          <a:xfrm>
            <a:off x="4506685" y="1994068"/>
            <a:ext cx="4301671" cy="4012416"/>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800" b="1" dirty="0">
                <a:solidFill>
                  <a:srgbClr val="993333"/>
                </a:solidFill>
                <a:latin typeface="Avenir Roman" panose="02000503020000020003" pitchFamily="2" charset="0"/>
              </a:rPr>
              <a:t>Think ahead: </a:t>
            </a:r>
          </a:p>
          <a:p>
            <a:pPr>
              <a:buFont typeface="Arial" panose="020B0604020202020204" pitchFamily="34" charset="0"/>
              <a:buChar char="•"/>
            </a:pPr>
            <a:r>
              <a:rPr lang="en-US" sz="2400" dirty="0">
                <a:solidFill>
                  <a:srgbClr val="993333"/>
                </a:solidFill>
                <a:latin typeface="Avenir Roman" panose="02000503020000020003" pitchFamily="2" charset="0"/>
              </a:rPr>
              <a:t>Trainings</a:t>
            </a:r>
          </a:p>
          <a:p>
            <a:pPr>
              <a:buFont typeface="Arial" panose="020B0604020202020204" pitchFamily="34" charset="0"/>
              <a:buChar char="•"/>
            </a:pPr>
            <a:r>
              <a:rPr lang="en-US" sz="2400" dirty="0">
                <a:solidFill>
                  <a:srgbClr val="993333"/>
                </a:solidFill>
                <a:latin typeface="Avenir Roman" panose="02000503020000020003" pitchFamily="2" charset="0"/>
              </a:rPr>
              <a:t>Meetings</a:t>
            </a:r>
          </a:p>
          <a:p>
            <a:pPr>
              <a:buFont typeface="Arial" panose="020B0604020202020204" pitchFamily="34" charset="0"/>
              <a:buChar char="•"/>
            </a:pPr>
            <a:r>
              <a:rPr lang="en-US" sz="2400" dirty="0">
                <a:solidFill>
                  <a:srgbClr val="993333"/>
                </a:solidFill>
                <a:latin typeface="Avenir Roman" panose="02000503020000020003" pitchFamily="2" charset="0"/>
              </a:rPr>
              <a:t>Annual Report</a:t>
            </a:r>
          </a:p>
          <a:p>
            <a:pPr>
              <a:buFont typeface="Arial" panose="020B0604020202020204" pitchFamily="34" charset="0"/>
              <a:buChar char="•"/>
            </a:pPr>
            <a:r>
              <a:rPr lang="en-US" sz="2400" dirty="0">
                <a:solidFill>
                  <a:srgbClr val="993333"/>
                </a:solidFill>
                <a:latin typeface="Avenir Roman" panose="02000503020000020003" pitchFamily="2" charset="0"/>
              </a:rPr>
              <a:t>Fundraising Campaigns</a:t>
            </a:r>
          </a:p>
          <a:p>
            <a:pPr>
              <a:buFont typeface="Arial" panose="020B0604020202020204" pitchFamily="34" charset="0"/>
              <a:buChar char="•"/>
            </a:pPr>
            <a:r>
              <a:rPr lang="en-US" sz="2400" dirty="0">
                <a:solidFill>
                  <a:srgbClr val="993333"/>
                </a:solidFill>
                <a:latin typeface="Avenir Roman" panose="02000503020000020003" pitchFamily="2" charset="0"/>
              </a:rPr>
              <a:t>Grant Reports</a:t>
            </a:r>
          </a:p>
        </p:txBody>
      </p:sp>
    </p:spTree>
    <p:extLst>
      <p:ext uri="{BB962C8B-B14F-4D97-AF65-F5344CB8AC3E}">
        <p14:creationId xmlns:p14="http://schemas.microsoft.com/office/powerpoint/2010/main" val="268055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1323975" y="1114859"/>
            <a:ext cx="6719358" cy="646331"/>
          </a:xfrm>
          <a:prstGeom prst="rect">
            <a:avLst/>
          </a:prstGeom>
          <a:noFill/>
        </p:spPr>
        <p:txBody>
          <a:bodyPr wrap="square" rtlCol="0">
            <a:spAutoFit/>
          </a:bodyPr>
          <a:lstStyle/>
          <a:p>
            <a:pPr algn="ctr"/>
            <a:r>
              <a:rPr lang="en-US" sz="3600" b="1" dirty="0">
                <a:solidFill>
                  <a:srgbClr val="21314D"/>
                </a:solidFill>
                <a:latin typeface="Avenir Roman" panose="02000503020000020003" pitchFamily="2" charset="0"/>
                <a:ea typeface="Lato" charset="0"/>
                <a:cs typeface="Lato" charset="0"/>
              </a:rPr>
              <a:t>MEET THE PRESENTERS</a:t>
            </a:r>
          </a:p>
        </p:txBody>
      </p:sp>
      <p:sp>
        <p:nvSpPr>
          <p:cNvPr id="12" name="Rectangle 11"/>
          <p:cNvSpPr/>
          <p:nvPr/>
        </p:nvSpPr>
        <p:spPr>
          <a:xfrm>
            <a:off x="3198289" y="2385837"/>
            <a:ext cx="5202475" cy="861774"/>
          </a:xfrm>
          <a:prstGeom prst="rect">
            <a:avLst/>
          </a:prstGeom>
        </p:spPr>
        <p:txBody>
          <a:bodyPr wrap="square">
            <a:spAutoFit/>
          </a:bodyPr>
          <a:lstStyle/>
          <a:p>
            <a:r>
              <a:rPr lang="en-US" sz="1400" dirty="0">
                <a:solidFill>
                  <a:srgbClr val="A22B38"/>
                </a:solidFill>
                <a:latin typeface="Avenir Roman" panose="02000503020000020003" pitchFamily="2" charset="0"/>
                <a:ea typeface="Lato" charset="0"/>
                <a:cs typeface="Lato" charset="0"/>
              </a:rPr>
              <a:t>MARISSA DIEKHOFF </a:t>
            </a:r>
          </a:p>
          <a:p>
            <a:r>
              <a:rPr lang="en-US" sz="1200" b="1" dirty="0">
                <a:solidFill>
                  <a:srgbClr val="21314D"/>
                </a:solidFill>
                <a:latin typeface="Avenir Roman" panose="02000503020000020003" pitchFamily="2" charset="0"/>
                <a:ea typeface="Lato" charset="0"/>
                <a:cs typeface="Lato" charset="0"/>
              </a:rPr>
              <a:t>HOUSING ACTION ILLINOIS</a:t>
            </a:r>
            <a:endParaRPr lang="en-US" sz="1200" i="1" dirty="0">
              <a:solidFill>
                <a:srgbClr val="A22B38"/>
              </a:solidFill>
              <a:latin typeface="Avenir Roman" panose="02000503020000020003" pitchFamily="2" charset="0"/>
              <a:ea typeface="Lato" charset="0"/>
              <a:cs typeface="Lato" charset="0"/>
            </a:endParaRPr>
          </a:p>
          <a:p>
            <a:r>
              <a:rPr lang="en-US" sz="1200" i="1" dirty="0">
                <a:solidFill>
                  <a:srgbClr val="21314D"/>
                </a:solidFill>
                <a:latin typeface="Avenir Roman" panose="02000503020000020003" pitchFamily="2" charset="0"/>
                <a:ea typeface="Lato" charset="0"/>
                <a:cs typeface="Lato" charset="0"/>
              </a:rPr>
              <a:t>COMMUNICATIONS &amp; RESOURCE DEVELOPMENT VISTA</a:t>
            </a:r>
          </a:p>
          <a:p>
            <a:r>
              <a:rPr lang="en-US" sz="1200" dirty="0" err="1">
                <a:solidFill>
                  <a:srgbClr val="21314D"/>
                </a:solidFill>
                <a:latin typeface="Avenir Roman" panose="02000503020000020003" pitchFamily="2" charset="0"/>
                <a:ea typeface="Lato" charset="0"/>
                <a:cs typeface="Lato" charset="0"/>
              </a:rPr>
              <a:t>marissa@housingactionil.org</a:t>
            </a:r>
            <a:endParaRPr lang="en-US" sz="1200" dirty="0">
              <a:solidFill>
                <a:srgbClr val="21314D"/>
              </a:solidFill>
              <a:latin typeface="Avenir Roman" panose="02000503020000020003" pitchFamily="2" charset="0"/>
              <a:ea typeface="Lato" charset="0"/>
              <a:cs typeface="Lato" charset="0"/>
            </a:endParaRPr>
          </a:p>
        </p:txBody>
      </p:sp>
      <p:grpSp>
        <p:nvGrpSpPr>
          <p:cNvPr id="3" name="Group 2"/>
          <p:cNvGrpSpPr/>
          <p:nvPr/>
        </p:nvGrpSpPr>
        <p:grpSpPr>
          <a:xfrm>
            <a:off x="3198289" y="2524213"/>
            <a:ext cx="2797395" cy="831007"/>
            <a:chOff x="1207337" y="4601695"/>
            <a:chExt cx="1890624" cy="831007"/>
          </a:xfrm>
        </p:grpSpPr>
        <p:sp>
          <p:nvSpPr>
            <p:cNvPr id="11" name="Rectangle 10"/>
            <p:cNvSpPr/>
            <p:nvPr/>
          </p:nvSpPr>
          <p:spPr>
            <a:xfrm>
              <a:off x="1207337" y="5001805"/>
              <a:ext cx="1890624" cy="430897"/>
            </a:xfrm>
            <a:prstGeom prst="rect">
              <a:avLst/>
            </a:prstGeom>
          </p:spPr>
          <p:txBody>
            <a:bodyPr wrap="square" lIns="182889" tIns="91445" rIns="182889" bIns="91445">
              <a:spAutoFit/>
            </a:bodyPr>
            <a:lstStyle/>
            <a:p>
              <a:pPr algn="ctr"/>
              <a:endParaRPr lang="en-US" sz="1600" b="1" cap="small" dirty="0">
                <a:solidFill>
                  <a:srgbClr val="21314D"/>
                </a:solidFill>
                <a:latin typeface="Avenir Roman" panose="02000503020000020003" pitchFamily="2" charset="0"/>
                <a:ea typeface="Lato" charset="0"/>
                <a:cs typeface="Lato" charset="0"/>
              </a:endParaRPr>
            </a:p>
          </p:txBody>
        </p:sp>
        <p:sp>
          <p:nvSpPr>
            <p:cNvPr id="13" name="TextBox 12"/>
            <p:cNvSpPr txBox="1"/>
            <p:nvPr/>
          </p:nvSpPr>
          <p:spPr>
            <a:xfrm>
              <a:off x="1207337" y="4601695"/>
              <a:ext cx="1890622" cy="276999"/>
            </a:xfrm>
            <a:prstGeom prst="rect">
              <a:avLst/>
            </a:prstGeom>
            <a:noFill/>
          </p:spPr>
          <p:txBody>
            <a:bodyPr wrap="square" rtlCol="0">
              <a:spAutoFit/>
            </a:bodyPr>
            <a:lstStyle/>
            <a:p>
              <a:pPr marL="285750" indent="-285750">
                <a:buFont typeface="Arial" panose="020B0604020202020204" pitchFamily="34" charset="0"/>
                <a:buChar char="•"/>
              </a:pPr>
              <a:endParaRPr lang="en-US" sz="1200" b="1" dirty="0">
                <a:solidFill>
                  <a:srgbClr val="21314D"/>
                </a:solidFill>
                <a:latin typeface="Avenir Roman" panose="02000503020000020003" pitchFamily="2" charset="0"/>
                <a:ea typeface="Lato" charset="0"/>
                <a:cs typeface="Lato" charset="0"/>
              </a:endParaRPr>
            </a:p>
          </p:txBody>
        </p:sp>
      </p:grpSp>
      <p:sp>
        <p:nvSpPr>
          <p:cNvPr id="19" name="Rectangle 18"/>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Roman" panose="02000503020000020003" pitchFamily="2" charset="0"/>
            </a:endParaRPr>
          </a:p>
        </p:txBody>
      </p:sp>
      <p:sp>
        <p:nvSpPr>
          <p:cNvPr id="27" name="Oval 26"/>
          <p:cNvSpPr/>
          <p:nvPr/>
        </p:nvSpPr>
        <p:spPr>
          <a:xfrm>
            <a:off x="697675" y="1761190"/>
            <a:ext cx="1819804" cy="1819803"/>
          </a:xfrm>
          <a:prstGeom prst="ellipse">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2B38"/>
              </a:solidFill>
              <a:latin typeface="Avenir Roman" panose="02000503020000020003" pitchFamily="2" charset="0"/>
            </a:endParaRPr>
          </a:p>
        </p:txBody>
      </p:sp>
      <p:sp>
        <p:nvSpPr>
          <p:cNvPr id="32" name="Rectangle 31">
            <a:extLst>
              <a:ext uri="{FF2B5EF4-FFF2-40B4-BE49-F238E27FC236}">
                <a16:creationId xmlns:a16="http://schemas.microsoft.com/office/drawing/2014/main" id="{AA2390F6-9BA5-8F46-B2A7-8C70A266F85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 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Rectangle 14">
            <a:extLst>
              <a:ext uri="{FF2B5EF4-FFF2-40B4-BE49-F238E27FC236}">
                <a16:creationId xmlns:a16="http://schemas.microsoft.com/office/drawing/2014/main" id="{ADBBCFBB-3FE1-1245-B5B6-39D35B292449}"/>
              </a:ext>
            </a:extLst>
          </p:cNvPr>
          <p:cNvSpPr/>
          <p:nvPr/>
        </p:nvSpPr>
        <p:spPr>
          <a:xfrm>
            <a:off x="3198289" y="4534865"/>
            <a:ext cx="5202475" cy="892552"/>
          </a:xfrm>
          <a:prstGeom prst="rect">
            <a:avLst/>
          </a:prstGeom>
        </p:spPr>
        <p:txBody>
          <a:bodyPr wrap="square">
            <a:spAutoFit/>
          </a:bodyPr>
          <a:lstStyle/>
          <a:p>
            <a:r>
              <a:rPr lang="en-US" sz="1400" dirty="0">
                <a:solidFill>
                  <a:srgbClr val="A22B38"/>
                </a:solidFill>
                <a:latin typeface="Avenir Roman" panose="02000503020000020003" pitchFamily="2" charset="0"/>
                <a:ea typeface="Lato" charset="0"/>
                <a:cs typeface="Lato" charset="0"/>
              </a:rPr>
              <a:t>KRISTIN GINGER</a:t>
            </a:r>
          </a:p>
          <a:p>
            <a:r>
              <a:rPr lang="en-US" sz="1400" b="1" dirty="0">
                <a:solidFill>
                  <a:srgbClr val="21314D"/>
                </a:solidFill>
                <a:latin typeface="Avenir Roman" panose="02000503020000020003" pitchFamily="2" charset="0"/>
                <a:ea typeface="Lato" charset="0"/>
                <a:cs typeface="Lato" charset="0"/>
              </a:rPr>
              <a:t>HOUSING ACTION ILLINOIS</a:t>
            </a:r>
            <a:endParaRPr lang="en-US" sz="1400" i="1" dirty="0">
              <a:solidFill>
                <a:srgbClr val="A22B38"/>
              </a:solidFill>
              <a:latin typeface="Avenir Roman" panose="02000503020000020003" pitchFamily="2" charset="0"/>
              <a:ea typeface="Lato" charset="0"/>
              <a:cs typeface="Lato" charset="0"/>
            </a:endParaRPr>
          </a:p>
          <a:p>
            <a:r>
              <a:rPr lang="en-US" sz="1200" i="1" dirty="0">
                <a:solidFill>
                  <a:srgbClr val="21314D"/>
                </a:solidFill>
                <a:latin typeface="Avenir Roman" panose="02000503020000020003" pitchFamily="2" charset="0"/>
                <a:ea typeface="Lato" charset="0"/>
                <a:cs typeface="Lato" charset="0"/>
              </a:rPr>
              <a:t>COMMUNICATIONS MANAGER</a:t>
            </a:r>
          </a:p>
          <a:p>
            <a:r>
              <a:rPr lang="en-US" sz="1200" dirty="0" err="1">
                <a:solidFill>
                  <a:srgbClr val="21314D"/>
                </a:solidFill>
                <a:latin typeface="Avenir Roman" panose="02000503020000020003" pitchFamily="2" charset="0"/>
                <a:ea typeface="Lato" charset="0"/>
                <a:cs typeface="Lato" charset="0"/>
              </a:rPr>
              <a:t>kristin@housingactionil.org</a:t>
            </a:r>
            <a:endParaRPr lang="en-US" sz="1200" dirty="0">
              <a:solidFill>
                <a:srgbClr val="21314D"/>
              </a:solidFill>
              <a:latin typeface="Avenir Roman" panose="02000503020000020003" pitchFamily="2" charset="0"/>
              <a:ea typeface="Lato" charset="0"/>
              <a:cs typeface="Lato" charset="0"/>
            </a:endParaRPr>
          </a:p>
        </p:txBody>
      </p:sp>
      <p:grpSp>
        <p:nvGrpSpPr>
          <p:cNvPr id="16" name="Group 15">
            <a:extLst>
              <a:ext uri="{FF2B5EF4-FFF2-40B4-BE49-F238E27FC236}">
                <a16:creationId xmlns:a16="http://schemas.microsoft.com/office/drawing/2014/main" id="{19E87639-8096-B64E-8DB4-EC1177C91E55}"/>
              </a:ext>
            </a:extLst>
          </p:cNvPr>
          <p:cNvGrpSpPr/>
          <p:nvPr/>
        </p:nvGrpSpPr>
        <p:grpSpPr>
          <a:xfrm>
            <a:off x="3198289" y="4639356"/>
            <a:ext cx="5078608" cy="831007"/>
            <a:chOff x="1207337" y="4601695"/>
            <a:chExt cx="1890624" cy="831007"/>
          </a:xfrm>
        </p:grpSpPr>
        <p:sp>
          <p:nvSpPr>
            <p:cNvPr id="18" name="Rectangle 17">
              <a:extLst>
                <a:ext uri="{FF2B5EF4-FFF2-40B4-BE49-F238E27FC236}">
                  <a16:creationId xmlns:a16="http://schemas.microsoft.com/office/drawing/2014/main" id="{181959B1-9783-0D46-AAE9-E27F01BEE1B6}"/>
                </a:ext>
              </a:extLst>
            </p:cNvPr>
            <p:cNvSpPr/>
            <p:nvPr/>
          </p:nvSpPr>
          <p:spPr>
            <a:xfrm>
              <a:off x="1207337" y="5001805"/>
              <a:ext cx="1890624" cy="430897"/>
            </a:xfrm>
            <a:prstGeom prst="rect">
              <a:avLst/>
            </a:prstGeom>
          </p:spPr>
          <p:txBody>
            <a:bodyPr wrap="square" lIns="182889" tIns="91445" rIns="182889" bIns="91445">
              <a:spAutoFit/>
            </a:bodyPr>
            <a:lstStyle/>
            <a:p>
              <a:pPr algn="ctr"/>
              <a:endParaRPr lang="en-US" sz="1600" b="1" cap="small" dirty="0">
                <a:solidFill>
                  <a:srgbClr val="21314D"/>
                </a:solidFill>
                <a:latin typeface="Avenir Roman" panose="02000503020000020003" pitchFamily="2" charset="0"/>
                <a:ea typeface="Lato" charset="0"/>
                <a:cs typeface="Lato" charset="0"/>
              </a:endParaRPr>
            </a:p>
          </p:txBody>
        </p:sp>
        <p:sp>
          <p:nvSpPr>
            <p:cNvPr id="20" name="TextBox 19">
              <a:extLst>
                <a:ext uri="{FF2B5EF4-FFF2-40B4-BE49-F238E27FC236}">
                  <a16:creationId xmlns:a16="http://schemas.microsoft.com/office/drawing/2014/main" id="{55C7E1F3-29FC-2C4B-98D5-806555A7A52C}"/>
                </a:ext>
              </a:extLst>
            </p:cNvPr>
            <p:cNvSpPr txBox="1"/>
            <p:nvPr/>
          </p:nvSpPr>
          <p:spPr>
            <a:xfrm>
              <a:off x="1207337" y="4601695"/>
              <a:ext cx="1890622" cy="276999"/>
            </a:xfrm>
            <a:prstGeom prst="rect">
              <a:avLst/>
            </a:prstGeom>
            <a:noFill/>
          </p:spPr>
          <p:txBody>
            <a:bodyPr wrap="square" rtlCol="0">
              <a:spAutoFit/>
            </a:bodyPr>
            <a:lstStyle/>
            <a:p>
              <a:pPr marL="285750" indent="-285750">
                <a:buFont typeface="Arial" panose="020B0604020202020204" pitchFamily="34" charset="0"/>
                <a:buChar char="•"/>
              </a:pPr>
              <a:endParaRPr lang="en-US" sz="1200" b="1" dirty="0">
                <a:solidFill>
                  <a:srgbClr val="21314D"/>
                </a:solidFill>
                <a:latin typeface="Avenir Roman" panose="02000503020000020003" pitchFamily="2" charset="0"/>
                <a:ea typeface="Lato" charset="0"/>
                <a:cs typeface="Lato" charset="0"/>
              </a:endParaRPr>
            </a:p>
          </p:txBody>
        </p:sp>
      </p:grpSp>
      <p:sp>
        <p:nvSpPr>
          <p:cNvPr id="21" name="Oval 20">
            <a:extLst>
              <a:ext uri="{FF2B5EF4-FFF2-40B4-BE49-F238E27FC236}">
                <a16:creationId xmlns:a16="http://schemas.microsoft.com/office/drawing/2014/main" id="{5B4FF54B-BCB3-F446-9951-990376D82E99}"/>
              </a:ext>
            </a:extLst>
          </p:cNvPr>
          <p:cNvSpPr/>
          <p:nvPr/>
        </p:nvSpPr>
        <p:spPr>
          <a:xfrm>
            <a:off x="697675" y="3876333"/>
            <a:ext cx="1819804" cy="1819803"/>
          </a:xfrm>
          <a:prstGeom prst="ellipse">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2B38"/>
              </a:solidFill>
              <a:latin typeface="Avenir Roman" panose="02000503020000020003" pitchFamily="2" charset="0"/>
            </a:endParaRPr>
          </a:p>
        </p:txBody>
      </p:sp>
      <p:pic>
        <p:nvPicPr>
          <p:cNvPr id="6" name="Picture Placeholder 5">
            <a:extLst>
              <a:ext uri="{FF2B5EF4-FFF2-40B4-BE49-F238E27FC236}">
                <a16:creationId xmlns:a16="http://schemas.microsoft.com/office/drawing/2014/main" id="{5263804C-B00A-6B49-A6C5-431B15D4C8AE}"/>
              </a:ext>
            </a:extLst>
          </p:cNvPr>
          <p:cNvPicPr>
            <a:picLocks noGrp="1" noChangeAspect="1"/>
          </p:cNvPicPr>
          <p:nvPr>
            <p:ph type="pic" sz="quarter" idx="10"/>
          </p:nvPr>
        </p:nvPicPr>
        <p:blipFill>
          <a:blip r:embed="rId3"/>
          <a:srcRect l="45" r="45"/>
          <a:stretch>
            <a:fillRect/>
          </a:stretch>
        </p:blipFill>
        <p:spPr>
          <a:xfrm>
            <a:off x="844052" y="1907567"/>
            <a:ext cx="1527048" cy="1527048"/>
          </a:xfrm>
        </p:spPr>
      </p:pic>
      <p:pic>
        <p:nvPicPr>
          <p:cNvPr id="9" name="Picture 8">
            <a:extLst>
              <a:ext uri="{FF2B5EF4-FFF2-40B4-BE49-F238E27FC236}">
                <a16:creationId xmlns:a16="http://schemas.microsoft.com/office/drawing/2014/main" id="{AA4214F2-8417-024A-9459-34033D81CA82}"/>
              </a:ext>
            </a:extLst>
          </p:cNvPr>
          <p:cNvPicPr>
            <a:picLocks noChangeAspect="1"/>
          </p:cNvPicPr>
          <p:nvPr/>
        </p:nvPicPr>
        <p:blipFill>
          <a:blip r:embed="rId4"/>
          <a:stretch>
            <a:fillRect/>
          </a:stretch>
        </p:blipFill>
        <p:spPr>
          <a:xfrm>
            <a:off x="810329" y="4022710"/>
            <a:ext cx="1594493" cy="1527048"/>
          </a:xfrm>
          <a:prstGeom prst="ellipse">
            <a:avLst/>
          </a:prstGeom>
        </p:spPr>
      </p:pic>
    </p:spTree>
    <p:extLst>
      <p:ext uri="{BB962C8B-B14F-4D97-AF65-F5344CB8AC3E}">
        <p14:creationId xmlns:p14="http://schemas.microsoft.com/office/powerpoint/2010/main" val="2084626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28328" y="1066437"/>
            <a:ext cx="7887344" cy="1077218"/>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BEST PRACTICES</a:t>
            </a:r>
          </a:p>
          <a:p>
            <a:r>
              <a:rPr lang="en-US" sz="2800" b="1" dirty="0">
                <a:solidFill>
                  <a:srgbClr val="A22B38"/>
                </a:solidFill>
                <a:latin typeface="Avenir Roman" panose="02000503020000020003" pitchFamily="2" charset="0"/>
                <a:ea typeface="Lato" charset="0"/>
                <a:cs typeface="Lato" charset="0"/>
              </a:rPr>
              <a:t>Collection</a:t>
            </a:r>
            <a:endParaRPr lang="en-US" sz="4400" b="1" dirty="0">
              <a:solidFill>
                <a:srgbClr val="A22B38"/>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9" name="TextBox 8">
            <a:extLst>
              <a:ext uri="{FF2B5EF4-FFF2-40B4-BE49-F238E27FC236}">
                <a16:creationId xmlns:a16="http://schemas.microsoft.com/office/drawing/2014/main" id="{437BAAE6-040E-D148-BF49-5CFFCE15A005}"/>
              </a:ext>
            </a:extLst>
          </p:cNvPr>
          <p:cNvSpPr txBox="1"/>
          <p:nvPr/>
        </p:nvSpPr>
        <p:spPr>
          <a:xfrm>
            <a:off x="5394866" y="382724"/>
            <a:ext cx="319569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8" name="Freeform 71">
            <a:extLst>
              <a:ext uri="{FF2B5EF4-FFF2-40B4-BE49-F238E27FC236}">
                <a16:creationId xmlns:a16="http://schemas.microsoft.com/office/drawing/2014/main" id="{F6C53283-4778-F74C-A520-849F20F171F6}"/>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3" name="Content Placeholder 2">
            <a:extLst>
              <a:ext uri="{FF2B5EF4-FFF2-40B4-BE49-F238E27FC236}">
                <a16:creationId xmlns:a16="http://schemas.microsoft.com/office/drawing/2014/main" id="{163C9042-E2C0-8E4F-A3D4-DA4D2CAC5362}"/>
              </a:ext>
            </a:extLst>
          </p:cNvPr>
          <p:cNvSpPr txBox="1">
            <a:spLocks/>
          </p:cNvSpPr>
          <p:nvPr/>
        </p:nvSpPr>
        <p:spPr>
          <a:xfrm>
            <a:off x="697675" y="2246663"/>
            <a:ext cx="7441270" cy="3746328"/>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400" dirty="0">
                <a:solidFill>
                  <a:srgbClr val="993333"/>
                </a:solidFill>
                <a:latin typeface="Avenir Roman" panose="02000503020000020003" pitchFamily="2" charset="0"/>
              </a:rPr>
              <a:t>Get context—if you don’t know the client, talk to someone who does</a:t>
            </a:r>
          </a:p>
          <a:p>
            <a:pPr>
              <a:buFont typeface="Arial" panose="020B0604020202020204" pitchFamily="34" charset="0"/>
              <a:buChar char="•"/>
            </a:pPr>
            <a:r>
              <a:rPr lang="en-US" sz="2400" dirty="0">
                <a:solidFill>
                  <a:srgbClr val="993333"/>
                </a:solidFill>
                <a:latin typeface="Avenir Roman" panose="02000503020000020003" pitchFamily="2" charset="0"/>
              </a:rPr>
              <a:t>Record the conversation &amp; take photos</a:t>
            </a:r>
          </a:p>
          <a:p>
            <a:pPr>
              <a:buFont typeface="Arial" panose="020B0604020202020204" pitchFamily="34" charset="0"/>
              <a:buChar char="•"/>
            </a:pPr>
            <a:r>
              <a:rPr lang="en-US" sz="2400" dirty="0">
                <a:solidFill>
                  <a:srgbClr val="993333"/>
                </a:solidFill>
                <a:latin typeface="Avenir Roman" panose="02000503020000020003" pitchFamily="2" charset="0"/>
              </a:rPr>
              <a:t>Schedule time to meet or call</a:t>
            </a:r>
          </a:p>
          <a:p>
            <a:pPr>
              <a:buFont typeface="Arial" panose="020B0604020202020204" pitchFamily="34" charset="0"/>
              <a:buChar char="•"/>
            </a:pPr>
            <a:r>
              <a:rPr lang="en-US" sz="2400" dirty="0">
                <a:solidFill>
                  <a:srgbClr val="993333"/>
                </a:solidFill>
                <a:latin typeface="Avenir Roman" panose="02000503020000020003" pitchFamily="2" charset="0"/>
              </a:rPr>
              <a:t>Ease into your questions</a:t>
            </a:r>
          </a:p>
          <a:p>
            <a:pPr>
              <a:buFont typeface="Arial" panose="020B0604020202020204" pitchFamily="34" charset="0"/>
              <a:buChar char="•"/>
            </a:pPr>
            <a:r>
              <a:rPr lang="en-US" sz="2400" dirty="0">
                <a:solidFill>
                  <a:srgbClr val="993333"/>
                </a:solidFill>
                <a:latin typeface="Avenir Roman" panose="02000503020000020003" pitchFamily="2" charset="0"/>
              </a:rPr>
              <a:t>Ask for details</a:t>
            </a:r>
          </a:p>
          <a:p>
            <a:pPr>
              <a:buFont typeface="Arial" panose="020B0604020202020204" pitchFamily="34" charset="0"/>
              <a:buChar char="•"/>
            </a:pPr>
            <a:r>
              <a:rPr lang="en-US" sz="2400" dirty="0">
                <a:solidFill>
                  <a:srgbClr val="993333"/>
                </a:solidFill>
                <a:latin typeface="Avenir Roman" panose="02000503020000020003" pitchFamily="2" charset="0"/>
              </a:rPr>
              <a:t>Be patient</a:t>
            </a:r>
          </a:p>
        </p:txBody>
      </p:sp>
    </p:spTree>
    <p:extLst>
      <p:ext uri="{BB962C8B-B14F-4D97-AF65-F5344CB8AC3E}">
        <p14:creationId xmlns:p14="http://schemas.microsoft.com/office/powerpoint/2010/main" val="64087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CLIENT INTERVIEW QUESTIONS</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9" name="TextBox 8">
            <a:extLst>
              <a:ext uri="{FF2B5EF4-FFF2-40B4-BE49-F238E27FC236}">
                <a16:creationId xmlns:a16="http://schemas.microsoft.com/office/drawing/2014/main" id="{437BAAE6-040E-D148-BF49-5CFFCE15A005}"/>
              </a:ext>
            </a:extLst>
          </p:cNvPr>
          <p:cNvSpPr txBox="1"/>
          <p:nvPr/>
        </p:nvSpPr>
        <p:spPr>
          <a:xfrm>
            <a:off x="5705856" y="382724"/>
            <a:ext cx="288470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2" name="Freeform 71">
            <a:extLst>
              <a:ext uri="{FF2B5EF4-FFF2-40B4-BE49-F238E27FC236}">
                <a16:creationId xmlns:a16="http://schemas.microsoft.com/office/drawing/2014/main" id="{7181467D-D98F-514B-89DA-E1298124BB97}"/>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pic>
        <p:nvPicPr>
          <p:cNvPr id="3" name="Picture 2" descr="Screen Shot 2018-07-23 at 3.3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752" y="1835511"/>
            <a:ext cx="5249754" cy="4816473"/>
          </a:xfrm>
          <a:prstGeom prst="rect">
            <a:avLst/>
          </a:prstGeom>
        </p:spPr>
      </p:pic>
    </p:spTree>
    <p:extLst>
      <p:ext uri="{BB962C8B-B14F-4D97-AF65-F5344CB8AC3E}">
        <p14:creationId xmlns:p14="http://schemas.microsoft.com/office/powerpoint/2010/main" val="2345628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5394866" y="382724"/>
            <a:ext cx="319569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7" name="Picture 6">
            <a:extLst>
              <a:ext uri="{FF2B5EF4-FFF2-40B4-BE49-F238E27FC236}">
                <a16:creationId xmlns:a16="http://schemas.microsoft.com/office/drawing/2014/main" id="{6B5DA11E-354B-D548-9DA7-85E6E9576741}"/>
              </a:ext>
            </a:extLst>
          </p:cNvPr>
          <p:cNvPicPr>
            <a:picLocks noChangeAspect="1"/>
          </p:cNvPicPr>
          <p:nvPr/>
        </p:nvPicPr>
        <p:blipFill rotWithShape="1">
          <a:blip r:embed="rId3"/>
          <a:srcRect r="32152"/>
          <a:stretch/>
        </p:blipFill>
        <p:spPr>
          <a:xfrm>
            <a:off x="5873674" y="864579"/>
            <a:ext cx="3098540" cy="4566880"/>
          </a:xfrm>
          <a:prstGeom prst="rect">
            <a:avLst/>
          </a:prstGeom>
        </p:spPr>
      </p:pic>
      <p:sp>
        <p:nvSpPr>
          <p:cNvPr id="10" name="Content Placeholder 2">
            <a:extLst>
              <a:ext uri="{FF2B5EF4-FFF2-40B4-BE49-F238E27FC236}">
                <a16:creationId xmlns:a16="http://schemas.microsoft.com/office/drawing/2014/main" id="{AF6968C4-6D0C-544B-95DE-DF778E14BBB4}"/>
              </a:ext>
            </a:extLst>
          </p:cNvPr>
          <p:cNvSpPr txBox="1">
            <a:spLocks/>
          </p:cNvSpPr>
          <p:nvPr/>
        </p:nvSpPr>
        <p:spPr>
          <a:xfrm>
            <a:off x="483645" y="2402711"/>
            <a:ext cx="6129189" cy="3487274"/>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800" dirty="0">
                <a:solidFill>
                  <a:srgbClr val="993333"/>
                </a:solidFill>
                <a:latin typeface="Avenir Roman" panose="02000503020000020003" pitchFamily="2" charset="0"/>
              </a:rPr>
              <a:t>Any visual is better than none</a:t>
            </a:r>
          </a:p>
          <a:p>
            <a:pPr>
              <a:buFont typeface="Arial" panose="020B0604020202020204" pitchFamily="34" charset="0"/>
              <a:buChar char="•"/>
            </a:pPr>
            <a:r>
              <a:rPr lang="en-US" sz="2800" dirty="0">
                <a:solidFill>
                  <a:srgbClr val="993333"/>
                </a:solidFill>
                <a:latin typeface="Avenir Roman" panose="02000503020000020003" pitchFamily="2" charset="0"/>
              </a:rPr>
              <a:t>Get close to your subject</a:t>
            </a:r>
          </a:p>
          <a:p>
            <a:pPr>
              <a:buFont typeface="Arial" panose="020B0604020202020204" pitchFamily="34" charset="0"/>
              <a:buChar char="•"/>
            </a:pPr>
            <a:r>
              <a:rPr lang="en-US" sz="2800" dirty="0">
                <a:solidFill>
                  <a:srgbClr val="993333"/>
                </a:solidFill>
                <a:latin typeface="Avenir Roman" panose="02000503020000020003" pitchFamily="2" charset="0"/>
              </a:rPr>
              <a:t>Follow the light</a:t>
            </a:r>
          </a:p>
          <a:p>
            <a:pPr>
              <a:buFont typeface="Arial" panose="020B0604020202020204" pitchFamily="34" charset="0"/>
              <a:buChar char="•"/>
            </a:pPr>
            <a:r>
              <a:rPr lang="en-US" sz="2800" dirty="0">
                <a:solidFill>
                  <a:srgbClr val="993333"/>
                </a:solidFill>
                <a:latin typeface="Avenir Roman" panose="02000503020000020003" pitchFamily="2" charset="0"/>
              </a:rPr>
              <a:t>People, places, &amp; things</a:t>
            </a:r>
          </a:p>
        </p:txBody>
      </p:sp>
      <p:sp>
        <p:nvSpPr>
          <p:cNvPr id="12" name="Freeform 71">
            <a:extLst>
              <a:ext uri="{FF2B5EF4-FFF2-40B4-BE49-F238E27FC236}">
                <a16:creationId xmlns:a16="http://schemas.microsoft.com/office/drawing/2014/main" id="{64301A32-94F5-CE4D-8D59-730A1029BEAE}"/>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3" name="TextBox 12">
            <a:extLst>
              <a:ext uri="{FF2B5EF4-FFF2-40B4-BE49-F238E27FC236}">
                <a16:creationId xmlns:a16="http://schemas.microsoft.com/office/drawing/2014/main" id="{898C1088-3EFE-5C4E-81B8-E6146D846216}"/>
              </a:ext>
            </a:extLst>
          </p:cNvPr>
          <p:cNvSpPr txBox="1"/>
          <p:nvPr/>
        </p:nvSpPr>
        <p:spPr>
          <a:xfrm>
            <a:off x="608956" y="1114859"/>
            <a:ext cx="7887344" cy="1077218"/>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BEST PRACTICES</a:t>
            </a:r>
          </a:p>
          <a:p>
            <a:r>
              <a:rPr lang="en-US" sz="2800" b="1" dirty="0">
                <a:solidFill>
                  <a:srgbClr val="A22B38"/>
                </a:solidFill>
                <a:latin typeface="Avenir Roman" panose="02000503020000020003" pitchFamily="2" charset="0"/>
                <a:ea typeface="Lato" charset="0"/>
                <a:cs typeface="Lato" charset="0"/>
              </a:rPr>
              <a:t>Photography</a:t>
            </a:r>
            <a:endParaRPr lang="en-US" sz="4400" b="1" dirty="0">
              <a:solidFill>
                <a:srgbClr val="A22B38"/>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133368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5394866" y="382724"/>
            <a:ext cx="319569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12" name="Picture 11">
            <a:extLst>
              <a:ext uri="{FF2B5EF4-FFF2-40B4-BE49-F238E27FC236}">
                <a16:creationId xmlns:a16="http://schemas.microsoft.com/office/drawing/2014/main" id="{F3A13C48-EC3F-7346-9D4C-183EC1325488}"/>
              </a:ext>
            </a:extLst>
          </p:cNvPr>
          <p:cNvPicPr>
            <a:picLocks noChangeAspect="1"/>
          </p:cNvPicPr>
          <p:nvPr/>
        </p:nvPicPr>
        <p:blipFill rotWithShape="1">
          <a:blip r:embed="rId3"/>
          <a:srcRect l="8979" t="11562" r="23862" b="15621"/>
          <a:stretch/>
        </p:blipFill>
        <p:spPr>
          <a:xfrm>
            <a:off x="697675" y="2586340"/>
            <a:ext cx="2143744" cy="2324352"/>
          </a:xfrm>
          <a:prstGeom prst="rect">
            <a:avLst/>
          </a:prstGeom>
        </p:spPr>
      </p:pic>
      <p:sp>
        <p:nvSpPr>
          <p:cNvPr id="14" name="Content Placeholder 2">
            <a:extLst>
              <a:ext uri="{FF2B5EF4-FFF2-40B4-BE49-F238E27FC236}">
                <a16:creationId xmlns:a16="http://schemas.microsoft.com/office/drawing/2014/main" id="{DA244B16-4DF4-AD44-B97E-0204F8FD5A7F}"/>
              </a:ext>
            </a:extLst>
          </p:cNvPr>
          <p:cNvSpPr txBox="1">
            <a:spLocks/>
          </p:cNvSpPr>
          <p:nvPr/>
        </p:nvSpPr>
        <p:spPr>
          <a:xfrm>
            <a:off x="3415440" y="2045728"/>
            <a:ext cx="5080859" cy="3972686"/>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800" u="sng" dirty="0">
                <a:solidFill>
                  <a:srgbClr val="993333"/>
                </a:solidFill>
                <a:latin typeface="Avenir Roman" panose="02000503020000020003" pitchFamily="2" charset="0"/>
              </a:rPr>
              <a:t>Always</a:t>
            </a:r>
            <a:r>
              <a:rPr lang="en-US" sz="2800" dirty="0">
                <a:solidFill>
                  <a:srgbClr val="993333"/>
                </a:solidFill>
                <a:latin typeface="Avenir Roman" panose="02000503020000020003" pitchFamily="2" charset="0"/>
              </a:rPr>
              <a:t> get consent when someone can be identified</a:t>
            </a:r>
          </a:p>
          <a:p>
            <a:pPr>
              <a:buFont typeface="Arial" panose="020B0604020202020204" pitchFamily="34" charset="0"/>
              <a:buChar char="•"/>
            </a:pPr>
            <a:r>
              <a:rPr lang="en-US" sz="2800" dirty="0">
                <a:solidFill>
                  <a:srgbClr val="993333"/>
                </a:solidFill>
                <a:latin typeface="Avenir Roman" panose="02000503020000020003" pitchFamily="2" charset="0"/>
              </a:rPr>
              <a:t>Release forms &amp; opting-out </a:t>
            </a:r>
          </a:p>
          <a:p>
            <a:pPr>
              <a:buFont typeface="Arial" panose="020B0604020202020204" pitchFamily="34" charset="0"/>
              <a:buChar char="•"/>
            </a:pPr>
            <a:r>
              <a:rPr lang="en-US" sz="2800" u="sng" dirty="0">
                <a:solidFill>
                  <a:srgbClr val="993333"/>
                </a:solidFill>
                <a:latin typeface="Avenir Roman" panose="02000503020000020003" pitchFamily="2" charset="0"/>
              </a:rPr>
              <a:t>Informed</a:t>
            </a:r>
            <a:r>
              <a:rPr lang="en-US" sz="2800" dirty="0">
                <a:solidFill>
                  <a:srgbClr val="993333"/>
                </a:solidFill>
                <a:latin typeface="Avenir Roman" panose="02000503020000020003" pitchFamily="2" charset="0"/>
              </a:rPr>
              <a:t> consent: </a:t>
            </a:r>
            <a:br>
              <a:rPr lang="en-US" sz="2800" dirty="0">
                <a:solidFill>
                  <a:srgbClr val="993333"/>
                </a:solidFill>
                <a:latin typeface="Avenir Roman" panose="02000503020000020003" pitchFamily="2" charset="0"/>
              </a:rPr>
            </a:br>
            <a:r>
              <a:rPr lang="en-US" sz="2800" dirty="0">
                <a:solidFill>
                  <a:srgbClr val="993333"/>
                </a:solidFill>
                <a:latin typeface="Avenir Roman" panose="02000503020000020003" pitchFamily="2" charset="0"/>
              </a:rPr>
              <a:t>How will it be used? Where? When? Why?</a:t>
            </a:r>
          </a:p>
        </p:txBody>
      </p:sp>
      <p:sp>
        <p:nvSpPr>
          <p:cNvPr id="9" name="TextBox 8">
            <a:extLst>
              <a:ext uri="{FF2B5EF4-FFF2-40B4-BE49-F238E27FC236}">
                <a16:creationId xmlns:a16="http://schemas.microsoft.com/office/drawing/2014/main" id="{EAAA4338-E53F-F84C-A2D7-6B7506B04056}"/>
              </a:ext>
            </a:extLst>
          </p:cNvPr>
          <p:cNvSpPr txBox="1"/>
          <p:nvPr/>
        </p:nvSpPr>
        <p:spPr>
          <a:xfrm>
            <a:off x="608956" y="1114859"/>
            <a:ext cx="7887344" cy="1077218"/>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BEST PRACTICES</a:t>
            </a:r>
          </a:p>
          <a:p>
            <a:r>
              <a:rPr lang="en-US" sz="2800" b="1" dirty="0">
                <a:solidFill>
                  <a:srgbClr val="A22B38"/>
                </a:solidFill>
                <a:latin typeface="Avenir Roman" panose="02000503020000020003" pitchFamily="2" charset="0"/>
                <a:ea typeface="Lato" charset="0"/>
                <a:cs typeface="Lato" charset="0"/>
              </a:rPr>
              <a:t>Consent</a:t>
            </a:r>
            <a:endParaRPr lang="en-US" sz="4400" b="1" dirty="0">
              <a:solidFill>
                <a:srgbClr val="A22B38"/>
              </a:solidFill>
              <a:latin typeface="Avenir Roman" panose="02000503020000020003" pitchFamily="2" charset="0"/>
              <a:ea typeface="Lato" charset="0"/>
              <a:cs typeface="Lato" charset="0"/>
            </a:endParaRPr>
          </a:p>
        </p:txBody>
      </p:sp>
      <p:sp>
        <p:nvSpPr>
          <p:cNvPr id="10" name="Freeform 71">
            <a:extLst>
              <a:ext uri="{FF2B5EF4-FFF2-40B4-BE49-F238E27FC236}">
                <a16:creationId xmlns:a16="http://schemas.microsoft.com/office/drawing/2014/main" id="{B2EB0DDC-5049-8547-91ED-F2CE583E4657}"/>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193568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5394866" y="382724"/>
            <a:ext cx="3195695"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GATHERING STORIES</a:t>
            </a:r>
            <a:endParaRPr lang="en-US" sz="3600" b="1" dirty="0">
              <a:solidFill>
                <a:srgbClr val="21314D">
                  <a:alpha val="40000"/>
                </a:srgbClr>
              </a:solidFill>
              <a:latin typeface="Avenir Roman" panose="02000503020000020003" pitchFamily="2" charset="0"/>
              <a:ea typeface="Lato" charset="0"/>
              <a:cs typeface="Lato" charset="0"/>
            </a:endParaRPr>
          </a:p>
        </p:txBody>
      </p:sp>
      <p:pic>
        <p:nvPicPr>
          <p:cNvPr id="9" name="Picture 8">
            <a:extLst>
              <a:ext uri="{FF2B5EF4-FFF2-40B4-BE49-F238E27FC236}">
                <a16:creationId xmlns:a16="http://schemas.microsoft.com/office/drawing/2014/main" id="{ED54FFEB-D1D9-6947-9B85-B04B872C9788}"/>
              </a:ext>
            </a:extLst>
          </p:cNvPr>
          <p:cNvPicPr>
            <a:picLocks noChangeAspect="1"/>
          </p:cNvPicPr>
          <p:nvPr/>
        </p:nvPicPr>
        <p:blipFill>
          <a:blip r:embed="rId3"/>
          <a:stretch>
            <a:fillRect/>
          </a:stretch>
        </p:blipFill>
        <p:spPr>
          <a:xfrm>
            <a:off x="3410833" y="1823667"/>
            <a:ext cx="2248215" cy="2248215"/>
          </a:xfrm>
          <a:prstGeom prst="rect">
            <a:avLst/>
          </a:prstGeom>
        </p:spPr>
      </p:pic>
      <p:pic>
        <p:nvPicPr>
          <p:cNvPr id="10" name="Picture 9">
            <a:extLst>
              <a:ext uri="{FF2B5EF4-FFF2-40B4-BE49-F238E27FC236}">
                <a16:creationId xmlns:a16="http://schemas.microsoft.com/office/drawing/2014/main" id="{273F3C18-517D-FA4E-85DB-288D017EC75F}"/>
              </a:ext>
            </a:extLst>
          </p:cNvPr>
          <p:cNvPicPr>
            <a:picLocks noChangeAspect="1"/>
          </p:cNvPicPr>
          <p:nvPr/>
        </p:nvPicPr>
        <p:blipFill>
          <a:blip r:embed="rId4"/>
          <a:stretch>
            <a:fillRect/>
          </a:stretch>
        </p:blipFill>
        <p:spPr>
          <a:xfrm rot="150203">
            <a:off x="308575" y="1949517"/>
            <a:ext cx="2041588" cy="2041588"/>
          </a:xfrm>
          <a:prstGeom prst="rect">
            <a:avLst/>
          </a:prstGeom>
        </p:spPr>
      </p:pic>
      <p:pic>
        <p:nvPicPr>
          <p:cNvPr id="18" name="Picture 17">
            <a:extLst>
              <a:ext uri="{FF2B5EF4-FFF2-40B4-BE49-F238E27FC236}">
                <a16:creationId xmlns:a16="http://schemas.microsoft.com/office/drawing/2014/main" id="{2C7E5AC1-6D65-194A-9732-08559AF578B1}"/>
              </a:ext>
            </a:extLst>
          </p:cNvPr>
          <p:cNvPicPr>
            <a:picLocks noChangeAspect="1"/>
          </p:cNvPicPr>
          <p:nvPr/>
        </p:nvPicPr>
        <p:blipFill rotWithShape="1">
          <a:blip r:embed="rId5"/>
          <a:srcRect r="15555"/>
          <a:stretch/>
        </p:blipFill>
        <p:spPr>
          <a:xfrm>
            <a:off x="6126032" y="1732506"/>
            <a:ext cx="2144535" cy="2539572"/>
          </a:xfrm>
          <a:prstGeom prst="rect">
            <a:avLst/>
          </a:prstGeom>
        </p:spPr>
      </p:pic>
      <p:sp>
        <p:nvSpPr>
          <p:cNvPr id="20" name="Content Placeholder 2">
            <a:extLst>
              <a:ext uri="{FF2B5EF4-FFF2-40B4-BE49-F238E27FC236}">
                <a16:creationId xmlns:a16="http://schemas.microsoft.com/office/drawing/2014/main" id="{6D6A7E4A-3574-424A-8DED-22BAAD70AE87}"/>
              </a:ext>
            </a:extLst>
          </p:cNvPr>
          <p:cNvSpPr txBox="1">
            <a:spLocks/>
          </p:cNvSpPr>
          <p:nvPr/>
        </p:nvSpPr>
        <p:spPr>
          <a:xfrm>
            <a:off x="6466146" y="4034718"/>
            <a:ext cx="2624341" cy="15852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rgbClr val="993333"/>
                </a:solidFill>
              </a:rPr>
              <a:t>Active use</a:t>
            </a:r>
          </a:p>
          <a:p>
            <a:pPr marL="0" indent="0">
              <a:buFont typeface="Arial"/>
              <a:buNone/>
            </a:pPr>
            <a:r>
              <a:rPr lang="en-US" sz="2000" dirty="0">
                <a:solidFill>
                  <a:srgbClr val="993333"/>
                </a:solidFill>
              </a:rPr>
              <a:t>Make sure staff know what stories you’re collecting and sharing</a:t>
            </a:r>
          </a:p>
        </p:txBody>
      </p:sp>
      <p:sp>
        <p:nvSpPr>
          <p:cNvPr id="21" name="Content Placeholder 2">
            <a:extLst>
              <a:ext uri="{FF2B5EF4-FFF2-40B4-BE49-F238E27FC236}">
                <a16:creationId xmlns:a16="http://schemas.microsoft.com/office/drawing/2014/main" id="{E80102E4-9FEA-4940-BCE7-47C1B0998FAF}"/>
              </a:ext>
            </a:extLst>
          </p:cNvPr>
          <p:cNvSpPr txBox="1">
            <a:spLocks/>
          </p:cNvSpPr>
          <p:nvPr/>
        </p:nvSpPr>
        <p:spPr>
          <a:xfrm>
            <a:off x="3481454" y="4014351"/>
            <a:ext cx="2729866" cy="17516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rgbClr val="993333"/>
                </a:solidFill>
              </a:rPr>
              <a:t>Story bank</a:t>
            </a:r>
          </a:p>
          <a:p>
            <a:pPr marL="0" indent="0">
              <a:buFont typeface="Arial"/>
              <a:buNone/>
            </a:pPr>
            <a:r>
              <a:rPr lang="en-US" sz="2000" dirty="0">
                <a:solidFill>
                  <a:srgbClr val="993333"/>
                </a:solidFill>
              </a:rPr>
              <a:t>Gather stories in one place that is shared by multiple staff</a:t>
            </a:r>
          </a:p>
        </p:txBody>
      </p:sp>
      <p:sp>
        <p:nvSpPr>
          <p:cNvPr id="22" name="Content Placeholder 2">
            <a:extLst>
              <a:ext uri="{FF2B5EF4-FFF2-40B4-BE49-F238E27FC236}">
                <a16:creationId xmlns:a16="http://schemas.microsoft.com/office/drawing/2014/main" id="{51483A30-E0EC-1449-90BF-0E1E38DB07D9}"/>
              </a:ext>
            </a:extLst>
          </p:cNvPr>
          <p:cNvSpPr txBox="1">
            <a:spLocks/>
          </p:cNvSpPr>
          <p:nvPr/>
        </p:nvSpPr>
        <p:spPr>
          <a:xfrm>
            <a:off x="481326" y="4012466"/>
            <a:ext cx="2928811" cy="1686643"/>
          </a:xfrm>
          <a:prstGeom prst="rect">
            <a:avLst/>
          </a:prstGeom>
        </p:spPr>
        <p:txBody>
          <a:bodyPr>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3600" b="1" dirty="0">
                <a:solidFill>
                  <a:srgbClr val="993333"/>
                </a:solidFill>
                <a:latin typeface="Avenir Roman" panose="02000503020000020003" pitchFamily="2" charset="0"/>
              </a:rPr>
              <a:t>Transcription</a:t>
            </a:r>
          </a:p>
          <a:p>
            <a:pPr marL="0" indent="0">
              <a:buFont typeface="Wingdings 3" charset="2"/>
              <a:buNone/>
            </a:pPr>
            <a:r>
              <a:rPr lang="en-US" sz="3600" dirty="0">
                <a:solidFill>
                  <a:srgbClr val="993333"/>
                </a:solidFill>
                <a:latin typeface="Avenir Roman" panose="02000503020000020003" pitchFamily="2" charset="0"/>
              </a:rPr>
              <a:t>If you can’t transcribe everything, at least write out a few strong quotes</a:t>
            </a:r>
          </a:p>
        </p:txBody>
      </p:sp>
      <p:sp>
        <p:nvSpPr>
          <p:cNvPr id="13" name="Freeform 71">
            <a:extLst>
              <a:ext uri="{FF2B5EF4-FFF2-40B4-BE49-F238E27FC236}">
                <a16:creationId xmlns:a16="http://schemas.microsoft.com/office/drawing/2014/main" id="{471F938B-F2DA-C049-A252-7225F4D5A8E1}"/>
              </a:ext>
            </a:extLst>
          </p:cNvPr>
          <p:cNvSpPr>
            <a:spLocks noChangeArrowheads="1"/>
          </p:cNvSpPr>
          <p:nvPr/>
        </p:nvSpPr>
        <p:spPr bwMode="auto">
          <a:xfrm>
            <a:off x="5523996" y="436699"/>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4" name="TextBox 13">
            <a:extLst>
              <a:ext uri="{FF2B5EF4-FFF2-40B4-BE49-F238E27FC236}">
                <a16:creationId xmlns:a16="http://schemas.microsoft.com/office/drawing/2014/main" id="{EB2E0875-AE42-9243-B528-4CE947FDEC50}"/>
              </a:ext>
            </a:extLst>
          </p:cNvPr>
          <p:cNvSpPr txBox="1"/>
          <p:nvPr/>
        </p:nvSpPr>
        <p:spPr>
          <a:xfrm>
            <a:off x="608955" y="1114859"/>
            <a:ext cx="8315367" cy="1077218"/>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BEST PRACTICES</a:t>
            </a:r>
          </a:p>
          <a:p>
            <a:r>
              <a:rPr lang="en-US" sz="2800" b="1" dirty="0">
                <a:solidFill>
                  <a:srgbClr val="A22B38"/>
                </a:solidFill>
                <a:latin typeface="Avenir Roman" panose="02000503020000020003" pitchFamily="2" charset="0"/>
                <a:ea typeface="Lato" charset="0"/>
                <a:cs typeface="Lato" charset="0"/>
              </a:rPr>
              <a:t>Post-Collection</a:t>
            </a:r>
            <a:endParaRPr lang="en-US" sz="4400" b="1" dirty="0">
              <a:solidFill>
                <a:srgbClr val="A22B38"/>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1949789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707886"/>
          </a:xfrm>
          <a:prstGeom prst="rect">
            <a:avLst/>
          </a:prstGeom>
          <a:noFill/>
        </p:spPr>
        <p:txBody>
          <a:bodyPr wrap="square" rtlCol="0">
            <a:spAutoFit/>
          </a:bodyPr>
          <a:lstStyle/>
          <a:p>
            <a:r>
              <a:rPr lang="en-US" sz="4000" b="1" dirty="0">
                <a:solidFill>
                  <a:srgbClr val="21314D"/>
                </a:solidFill>
                <a:latin typeface="Avenir Roman" panose="02000503020000020003" pitchFamily="2" charset="0"/>
                <a:ea typeface="Lato" charset="0"/>
                <a:cs typeface="Lato" charset="0"/>
              </a:rPr>
              <a:t>SHAPING STORIES</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338774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EFFECTIVE STORYTELLING</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30" name="Rectangle 29">
            <a:extLst>
              <a:ext uri="{FF2B5EF4-FFF2-40B4-BE49-F238E27FC236}">
                <a16:creationId xmlns:a16="http://schemas.microsoft.com/office/drawing/2014/main" id="{4315E430-EADD-3C4A-AB57-FE916D0BFD3B}"/>
              </a:ext>
            </a:extLst>
          </p:cNvPr>
          <p:cNvSpPr/>
          <p:nvPr/>
        </p:nvSpPr>
        <p:spPr>
          <a:xfrm>
            <a:off x="608956" y="1972247"/>
            <a:ext cx="7946139" cy="4955203"/>
          </a:xfrm>
          <a:prstGeom prst="rect">
            <a:avLst/>
          </a:prstGeom>
        </p:spPr>
        <p:txBody>
          <a:bodyPr wrap="square">
            <a:spAutoFit/>
          </a:bodyPr>
          <a:lstStyle/>
          <a:p>
            <a:pPr lvl="1"/>
            <a:r>
              <a:rPr lang="en-US" sz="2000" b="1" dirty="0">
                <a:solidFill>
                  <a:srgbClr val="21314D"/>
                </a:solidFill>
                <a:latin typeface="Avenir Roman" panose="02000503020000020003" pitchFamily="2" charset="0"/>
                <a:ea typeface="Lato" charset="0"/>
                <a:cs typeface="Lato" charset="0"/>
              </a:rPr>
              <a:t>Qualities that make an idea “stick”:</a:t>
            </a:r>
          </a:p>
          <a:p>
            <a:pPr lvl="1"/>
            <a:endParaRPr lang="en-US" sz="1200" dirty="0">
              <a:solidFill>
                <a:srgbClr val="21314D"/>
              </a:solidFill>
              <a:latin typeface="Avenir Roman" panose="02000503020000020003" pitchFamily="2" charset="0"/>
              <a:ea typeface="Lato" charset="0"/>
              <a:cs typeface="Lato" charset="0"/>
            </a:endParaRPr>
          </a:p>
          <a:p>
            <a:pPr marL="800100" lvl="1" indent="-342900">
              <a:buFont typeface="Arial" panose="020B0604020202020204" pitchFamily="34" charset="0"/>
              <a:buChar char="•"/>
            </a:pPr>
            <a:r>
              <a:rPr lang="en-US" b="1" dirty="0">
                <a:solidFill>
                  <a:srgbClr val="21314D"/>
                </a:solidFill>
                <a:latin typeface="Avenir Roman" panose="02000503020000020003" pitchFamily="2" charset="0"/>
                <a:ea typeface="Lato" charset="0"/>
                <a:cs typeface="Lato" charset="0"/>
              </a:rPr>
              <a:t>Simple</a:t>
            </a:r>
            <a:endParaRPr lang="en-US" dirty="0">
              <a:solidFill>
                <a:srgbClr val="21314D"/>
              </a:solidFill>
              <a:latin typeface="Avenir Roman" panose="02000503020000020003" pitchFamily="2" charset="0"/>
              <a:ea typeface="Lato" charset="0"/>
              <a:cs typeface="Lato" charset="0"/>
            </a:endParaRPr>
          </a:p>
          <a:p>
            <a:pPr lvl="2"/>
            <a:r>
              <a:rPr lang="en-US" dirty="0">
                <a:solidFill>
                  <a:srgbClr val="21314D"/>
                </a:solidFill>
                <a:latin typeface="Avenir Roman" panose="02000503020000020003" pitchFamily="2" charset="0"/>
                <a:ea typeface="Lato" charset="0"/>
                <a:cs typeface="Lato" charset="0"/>
              </a:rPr>
              <a:t>Know the core of your message; be focused</a:t>
            </a:r>
          </a:p>
          <a:p>
            <a:pPr marL="800100" lvl="1" indent="-342900">
              <a:buFont typeface="Arial" charset="0"/>
              <a:buChar char="•"/>
            </a:pPr>
            <a:r>
              <a:rPr lang="en-US" b="1" dirty="0">
                <a:solidFill>
                  <a:srgbClr val="21314D"/>
                </a:solidFill>
                <a:latin typeface="Avenir Roman" panose="02000503020000020003" pitchFamily="2" charset="0"/>
                <a:ea typeface="Lato" charset="0"/>
                <a:cs typeface="Lato" charset="0"/>
              </a:rPr>
              <a:t>Unexpected</a:t>
            </a:r>
          </a:p>
          <a:p>
            <a:pPr lvl="2"/>
            <a:r>
              <a:rPr lang="en-US" dirty="0">
                <a:solidFill>
                  <a:srgbClr val="21314D"/>
                </a:solidFill>
                <a:latin typeface="Avenir Roman" panose="02000503020000020003" pitchFamily="2" charset="0"/>
                <a:ea typeface="Lato" charset="0"/>
                <a:cs typeface="Lato" charset="0"/>
              </a:rPr>
              <a:t>Includes a break from the ordinary</a:t>
            </a:r>
          </a:p>
          <a:p>
            <a:pPr marL="800100" lvl="1" indent="-342900">
              <a:buFont typeface="Arial" charset="0"/>
              <a:buChar char="•"/>
            </a:pPr>
            <a:r>
              <a:rPr lang="en-US" b="1" dirty="0">
                <a:solidFill>
                  <a:srgbClr val="21314D"/>
                </a:solidFill>
                <a:latin typeface="Avenir Roman" panose="02000503020000020003" pitchFamily="2" charset="0"/>
                <a:ea typeface="Lato" charset="0"/>
                <a:cs typeface="Lato" charset="0"/>
              </a:rPr>
              <a:t>Concrete</a:t>
            </a:r>
          </a:p>
          <a:p>
            <a:pPr lvl="2"/>
            <a:r>
              <a:rPr lang="en-US" dirty="0">
                <a:solidFill>
                  <a:srgbClr val="21314D"/>
                </a:solidFill>
                <a:latin typeface="Avenir Roman" panose="02000503020000020003" pitchFamily="2" charset="0"/>
                <a:ea typeface="Lato" charset="0"/>
                <a:cs typeface="Lato" charset="0"/>
              </a:rPr>
              <a:t>Includes sensory information</a:t>
            </a:r>
          </a:p>
          <a:p>
            <a:pPr marL="800100" lvl="1" indent="-342900">
              <a:buFont typeface="Arial" charset="0"/>
              <a:buChar char="•"/>
            </a:pPr>
            <a:r>
              <a:rPr lang="en-US" b="1" dirty="0">
                <a:solidFill>
                  <a:srgbClr val="21314D"/>
                </a:solidFill>
                <a:latin typeface="Avenir Roman" panose="02000503020000020003" pitchFamily="2" charset="0"/>
                <a:ea typeface="Lato" charset="0"/>
                <a:cs typeface="Lato" charset="0"/>
              </a:rPr>
              <a:t>Credible</a:t>
            </a:r>
          </a:p>
          <a:p>
            <a:pPr lvl="2"/>
            <a:r>
              <a:rPr lang="en-US" dirty="0">
                <a:solidFill>
                  <a:srgbClr val="21314D"/>
                </a:solidFill>
                <a:latin typeface="Avenir Roman" panose="02000503020000020003" pitchFamily="2" charset="0"/>
                <a:ea typeface="Lato" charset="0"/>
                <a:cs typeface="Lato" charset="0"/>
              </a:rPr>
              <a:t>Personal experience, statistics</a:t>
            </a:r>
          </a:p>
          <a:p>
            <a:pPr marL="800100" lvl="1" indent="-342900">
              <a:buFont typeface="Arial" charset="0"/>
              <a:buChar char="•"/>
            </a:pPr>
            <a:r>
              <a:rPr lang="en-US" b="1" dirty="0">
                <a:solidFill>
                  <a:srgbClr val="21314D"/>
                </a:solidFill>
                <a:latin typeface="Avenir Roman" panose="02000503020000020003" pitchFamily="2" charset="0"/>
                <a:ea typeface="Lato" charset="0"/>
                <a:cs typeface="Lato" charset="0"/>
              </a:rPr>
              <a:t>Emotions</a:t>
            </a:r>
          </a:p>
          <a:p>
            <a:pPr lvl="2"/>
            <a:r>
              <a:rPr lang="en-US" dirty="0">
                <a:solidFill>
                  <a:srgbClr val="21314D"/>
                </a:solidFill>
                <a:latin typeface="Avenir Roman" panose="02000503020000020003" pitchFamily="2" charset="0"/>
                <a:ea typeface="Lato" charset="0"/>
                <a:cs typeface="Lato" charset="0"/>
              </a:rPr>
              <a:t>Give people a reason to care; build associations</a:t>
            </a:r>
          </a:p>
          <a:p>
            <a:pPr marL="800100" lvl="1" indent="-342900">
              <a:buFont typeface="Arial" charset="0"/>
              <a:buChar char="•"/>
            </a:pPr>
            <a:r>
              <a:rPr lang="en-US" b="1" dirty="0">
                <a:solidFill>
                  <a:srgbClr val="21314D"/>
                </a:solidFill>
                <a:latin typeface="Avenir Roman" panose="02000503020000020003" pitchFamily="2" charset="0"/>
                <a:ea typeface="Lato" charset="0"/>
                <a:cs typeface="Lato" charset="0"/>
              </a:rPr>
              <a:t>Stories</a:t>
            </a:r>
          </a:p>
          <a:p>
            <a:pPr lvl="2"/>
            <a:r>
              <a:rPr lang="en-US" dirty="0">
                <a:solidFill>
                  <a:srgbClr val="21314D"/>
                </a:solidFill>
                <a:latin typeface="Avenir Roman" panose="02000503020000020003" pitchFamily="2" charset="0"/>
                <a:ea typeface="Lato" charset="0"/>
                <a:cs typeface="Lato" charset="0"/>
              </a:rPr>
              <a:t>Create a </a:t>
            </a:r>
            <a:r>
              <a:rPr lang="en-US" b="1" dirty="0">
                <a:solidFill>
                  <a:srgbClr val="A22B38"/>
                </a:solidFill>
                <a:latin typeface="Avenir Roman" panose="02000503020000020003" pitchFamily="2" charset="0"/>
                <a:ea typeface="Lato" charset="0"/>
                <a:cs typeface="Lato" charset="0"/>
              </a:rPr>
              <a:t>narrative framework</a:t>
            </a:r>
          </a:p>
          <a:p>
            <a:pPr marL="342900"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effectLst/>
              <a:latin typeface="Avenir Roman" panose="02000503020000020003" pitchFamily="2" charset="0"/>
              <a:ea typeface="Lato" charset="0"/>
              <a:cs typeface="Lato" charset="0"/>
            </a:endParaRPr>
          </a:p>
        </p:txBody>
      </p:sp>
      <p:pic>
        <p:nvPicPr>
          <p:cNvPr id="1026" name="Picture 2" descr="Image result for made to stick">
            <a:extLst>
              <a:ext uri="{FF2B5EF4-FFF2-40B4-BE49-F238E27FC236}">
                <a16:creationId xmlns:a16="http://schemas.microsoft.com/office/drawing/2014/main" id="{8EB74F33-2BE5-4947-8817-BB1D655ED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521" y="1970302"/>
            <a:ext cx="1847505" cy="2760194"/>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D686CF2-AE79-0C4E-8547-7FF546960F56}"/>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35" name="Freeform 106">
            <a:extLst>
              <a:ext uri="{FF2B5EF4-FFF2-40B4-BE49-F238E27FC236}">
                <a16:creationId xmlns:a16="http://schemas.microsoft.com/office/drawing/2014/main" id="{4BA2761B-9F5F-F840-98D5-3EC29917DF61}"/>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3354288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grpSp>
        <p:nvGrpSpPr>
          <p:cNvPr id="29" name="Group 28">
            <a:extLst>
              <a:ext uri="{FF2B5EF4-FFF2-40B4-BE49-F238E27FC236}">
                <a16:creationId xmlns:a16="http://schemas.microsoft.com/office/drawing/2014/main" id="{57DC52C4-70CE-C34E-B9C5-A702D996B03E}"/>
              </a:ext>
            </a:extLst>
          </p:cNvPr>
          <p:cNvGrpSpPr/>
          <p:nvPr/>
        </p:nvGrpSpPr>
        <p:grpSpPr>
          <a:xfrm>
            <a:off x="857595" y="2184833"/>
            <a:ext cx="7638705" cy="2308324"/>
            <a:chOff x="608956" y="2251212"/>
            <a:chExt cx="7638705" cy="2308324"/>
          </a:xfrm>
        </p:grpSpPr>
        <p:sp>
          <p:nvSpPr>
            <p:cNvPr id="30" name="Rectangle 29">
              <a:extLst>
                <a:ext uri="{FF2B5EF4-FFF2-40B4-BE49-F238E27FC236}">
                  <a16:creationId xmlns:a16="http://schemas.microsoft.com/office/drawing/2014/main" id="{4315E430-EADD-3C4A-AB57-FE916D0BFD3B}"/>
                </a:ext>
              </a:extLst>
            </p:cNvPr>
            <p:cNvSpPr/>
            <p:nvPr/>
          </p:nvSpPr>
          <p:spPr>
            <a:xfrm>
              <a:off x="608956" y="2251212"/>
              <a:ext cx="4921413" cy="2308324"/>
            </a:xfrm>
            <a:prstGeom prst="rect">
              <a:avLst/>
            </a:prstGeom>
          </p:spPr>
          <p:txBody>
            <a:bodyPr wrap="square">
              <a:spAutoFit/>
            </a:bodyPr>
            <a:lstStyle/>
            <a:p>
              <a:pPr marL="342900" indent="-342900">
                <a:buFont typeface="Arial" charset="0"/>
                <a:buChar char="•"/>
              </a:pPr>
              <a:r>
                <a:rPr lang="en-US" sz="2400" dirty="0">
                  <a:solidFill>
                    <a:srgbClr val="21314D"/>
                  </a:solidFill>
                  <a:latin typeface="Avenir Roman" panose="02000503020000020003" pitchFamily="2" charset="0"/>
                  <a:ea typeface="Lato" charset="0"/>
                  <a:cs typeface="Lato" charset="0"/>
                </a:rPr>
                <a:t>Protagonist</a:t>
              </a:r>
            </a:p>
            <a:p>
              <a:pPr marL="342900" indent="-342900">
                <a:buFont typeface="Arial" charset="0"/>
                <a:buChar char="•"/>
              </a:pPr>
              <a:r>
                <a:rPr lang="en-US" sz="2400" dirty="0">
                  <a:solidFill>
                    <a:srgbClr val="21314D"/>
                  </a:solidFill>
                  <a:latin typeface="Avenir Roman" panose="02000503020000020003" pitchFamily="2" charset="0"/>
                  <a:ea typeface="Lato" charset="0"/>
                  <a:cs typeface="Lato" charset="0"/>
                </a:rPr>
                <a:t>Conflict</a:t>
              </a:r>
            </a:p>
            <a:p>
              <a:pPr marL="342900" indent="-342900">
                <a:buFont typeface="Arial" charset="0"/>
                <a:buChar char="•"/>
              </a:pPr>
              <a:r>
                <a:rPr lang="en-US" sz="2400" dirty="0">
                  <a:solidFill>
                    <a:srgbClr val="21314D"/>
                  </a:solidFill>
                  <a:latin typeface="Avenir Roman" panose="02000503020000020003" pitchFamily="2" charset="0"/>
                  <a:ea typeface="Lato" charset="0"/>
                  <a:cs typeface="Lato" charset="0"/>
                </a:rPr>
                <a:t>Journey</a:t>
              </a:r>
            </a:p>
            <a:p>
              <a:pPr marL="342900" indent="-342900">
                <a:buFont typeface="Arial" charset="0"/>
                <a:buChar char="•"/>
              </a:pPr>
              <a:r>
                <a:rPr lang="en-US" sz="2400" dirty="0">
                  <a:solidFill>
                    <a:srgbClr val="21314D"/>
                  </a:solidFill>
                  <a:latin typeface="Avenir Roman" panose="02000503020000020003" pitchFamily="2" charset="0"/>
                  <a:ea typeface="Lato" charset="0"/>
                  <a:cs typeface="Lato" charset="0"/>
                </a:rPr>
                <a:t>Framing/call to action</a:t>
              </a:r>
            </a:p>
            <a:p>
              <a:pPr marL="342900" indent="-342900">
                <a:buFont typeface="Arial" charset="0"/>
                <a:buChar char="•"/>
              </a:pPr>
              <a:endParaRPr lang="en-US" sz="24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400" dirty="0">
                <a:solidFill>
                  <a:srgbClr val="21314D"/>
                </a:solidFill>
                <a:effectLst/>
                <a:latin typeface="Avenir Roman" panose="02000503020000020003" pitchFamily="2" charset="0"/>
                <a:ea typeface="Lato" charset="0"/>
                <a:cs typeface="Lato" charset="0"/>
              </a:endParaRPr>
            </a:p>
          </p:txBody>
        </p:sp>
        <p:sp>
          <p:nvSpPr>
            <p:cNvPr id="31" name="Rectangle 30">
              <a:extLst>
                <a:ext uri="{FF2B5EF4-FFF2-40B4-BE49-F238E27FC236}">
                  <a16:creationId xmlns:a16="http://schemas.microsoft.com/office/drawing/2014/main" id="{4CF3E64F-234F-5B42-B340-9A9603140224}"/>
                </a:ext>
              </a:extLst>
            </p:cNvPr>
            <p:cNvSpPr/>
            <p:nvPr/>
          </p:nvSpPr>
          <p:spPr>
            <a:xfrm>
              <a:off x="4572000" y="2251212"/>
              <a:ext cx="3675661" cy="707886"/>
            </a:xfrm>
            <a:prstGeom prst="rect">
              <a:avLst/>
            </a:prstGeom>
          </p:spPr>
          <p:txBody>
            <a:bodyPr wrap="square">
              <a:spAutoFit/>
            </a:bodyPr>
            <a:lstStyle/>
            <a:p>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effectLst/>
                <a:latin typeface="Avenir Roman" panose="02000503020000020003" pitchFamily="2" charset="0"/>
                <a:ea typeface="Lato" charset="0"/>
                <a:cs typeface="Lato" charset="0"/>
              </a:endParaRPr>
            </a:p>
          </p:txBody>
        </p:sp>
      </p:grpSp>
      <p:sp>
        <p:nvSpPr>
          <p:cNvPr id="16" name="TextBox 15">
            <a:extLst>
              <a:ext uri="{FF2B5EF4-FFF2-40B4-BE49-F238E27FC236}">
                <a16:creationId xmlns:a16="http://schemas.microsoft.com/office/drawing/2014/main" id="{764D505D-9F30-C249-8109-8B61FB54B012}"/>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8" name="Freeform 106">
            <a:extLst>
              <a:ext uri="{FF2B5EF4-FFF2-40B4-BE49-F238E27FC236}">
                <a16:creationId xmlns:a16="http://schemas.microsoft.com/office/drawing/2014/main" id="{1DE6E4AD-305E-2D41-AC7D-8EA41C85436D}"/>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354818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6" name="Content Placeholder 2">
            <a:extLst>
              <a:ext uri="{FF2B5EF4-FFF2-40B4-BE49-F238E27FC236}">
                <a16:creationId xmlns:a16="http://schemas.microsoft.com/office/drawing/2014/main" id="{D0C81878-EDF5-A24F-89B5-2E7194512ACF}"/>
              </a:ext>
            </a:extLst>
          </p:cNvPr>
          <p:cNvSpPr txBox="1">
            <a:spLocks/>
          </p:cNvSpPr>
          <p:nvPr/>
        </p:nvSpPr>
        <p:spPr>
          <a:xfrm>
            <a:off x="697675" y="2116654"/>
            <a:ext cx="8041877" cy="33963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b="1" dirty="0">
                <a:solidFill>
                  <a:srgbClr val="993333"/>
                </a:solidFill>
              </a:rPr>
              <a:t>Protagonist</a:t>
            </a:r>
          </a:p>
          <a:p>
            <a:pPr marL="0" indent="0">
              <a:buNone/>
            </a:pPr>
            <a:endParaRPr lang="en-US" sz="3000" dirty="0">
              <a:solidFill>
                <a:srgbClr val="993333"/>
              </a:solidFill>
            </a:endParaRPr>
          </a:p>
          <a:p>
            <a:pPr marL="0" indent="0">
              <a:buNone/>
            </a:pPr>
            <a:r>
              <a:rPr lang="en-US" sz="2600" dirty="0">
                <a:solidFill>
                  <a:srgbClr val="993333"/>
                </a:solidFill>
              </a:rPr>
              <a:t>Someone to root for</a:t>
            </a:r>
          </a:p>
          <a:p>
            <a:endParaRPr lang="en-US" sz="3000" b="1" dirty="0">
              <a:solidFill>
                <a:srgbClr val="993333"/>
              </a:solidFill>
            </a:endParaRPr>
          </a:p>
          <a:p>
            <a:endParaRPr lang="en-US" sz="3000" b="1" dirty="0">
              <a:solidFill>
                <a:srgbClr val="993333"/>
              </a:solidFill>
            </a:endParaRPr>
          </a:p>
        </p:txBody>
      </p:sp>
      <p:pic>
        <p:nvPicPr>
          <p:cNvPr id="18" name="Picture 17">
            <a:extLst>
              <a:ext uri="{FF2B5EF4-FFF2-40B4-BE49-F238E27FC236}">
                <a16:creationId xmlns:a16="http://schemas.microsoft.com/office/drawing/2014/main" id="{D82999A7-3830-2542-A43E-FB27753C9A68}"/>
              </a:ext>
            </a:extLst>
          </p:cNvPr>
          <p:cNvPicPr>
            <a:picLocks noChangeAspect="1"/>
          </p:cNvPicPr>
          <p:nvPr/>
        </p:nvPicPr>
        <p:blipFill>
          <a:blip r:embed="rId3"/>
          <a:stretch>
            <a:fillRect/>
          </a:stretch>
        </p:blipFill>
        <p:spPr>
          <a:xfrm>
            <a:off x="5272004" y="2089108"/>
            <a:ext cx="3224296" cy="4006892"/>
          </a:xfrm>
          <a:prstGeom prst="rect">
            <a:avLst/>
          </a:prstGeom>
        </p:spPr>
      </p:pic>
      <p:sp>
        <p:nvSpPr>
          <p:cNvPr id="20" name="TextBox 19">
            <a:extLst>
              <a:ext uri="{FF2B5EF4-FFF2-40B4-BE49-F238E27FC236}">
                <a16:creationId xmlns:a16="http://schemas.microsoft.com/office/drawing/2014/main" id="{13DAE1E3-8829-3E40-852C-360466190D9C}"/>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1" name="Freeform 106">
            <a:extLst>
              <a:ext uri="{FF2B5EF4-FFF2-40B4-BE49-F238E27FC236}">
                <a16:creationId xmlns:a16="http://schemas.microsoft.com/office/drawing/2014/main" id="{98B578F3-7823-4E41-B53C-03C3D618445B}"/>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134434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2" name="Content Placeholder 2">
            <a:extLst>
              <a:ext uri="{FF2B5EF4-FFF2-40B4-BE49-F238E27FC236}">
                <a16:creationId xmlns:a16="http://schemas.microsoft.com/office/drawing/2014/main" id="{59A5FA8F-5D49-2A42-AEF6-461CDC47DC35}"/>
              </a:ext>
            </a:extLst>
          </p:cNvPr>
          <p:cNvSpPr txBox="1">
            <a:spLocks/>
          </p:cNvSpPr>
          <p:nvPr/>
        </p:nvSpPr>
        <p:spPr>
          <a:xfrm>
            <a:off x="628328" y="1958155"/>
            <a:ext cx="7887344" cy="317533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b="1" dirty="0">
                <a:solidFill>
                  <a:srgbClr val="993333"/>
                </a:solidFill>
              </a:rPr>
              <a:t>Conflict</a:t>
            </a:r>
          </a:p>
          <a:p>
            <a:pPr marL="0" indent="0">
              <a:buNone/>
            </a:pPr>
            <a:endParaRPr lang="en-US" sz="3000" dirty="0">
              <a:solidFill>
                <a:srgbClr val="993333"/>
              </a:solidFill>
            </a:endParaRPr>
          </a:p>
          <a:p>
            <a:pPr marL="0" indent="0">
              <a:buNone/>
            </a:pPr>
            <a:r>
              <a:rPr lang="en-US" sz="2600" dirty="0">
                <a:solidFill>
                  <a:srgbClr val="993333"/>
                </a:solidFill>
              </a:rPr>
              <a:t>What’s in the way?</a:t>
            </a:r>
          </a:p>
          <a:p>
            <a:pPr marL="0" indent="0">
              <a:buNone/>
            </a:pPr>
            <a:endParaRPr lang="en-US" sz="2600" dirty="0">
              <a:solidFill>
                <a:srgbClr val="993333"/>
              </a:solidFill>
            </a:endParaRPr>
          </a:p>
          <a:p>
            <a:pPr marL="0" indent="0">
              <a:buNone/>
            </a:pPr>
            <a:r>
              <a:rPr lang="en-US" sz="2600" dirty="0">
                <a:solidFill>
                  <a:srgbClr val="993333"/>
                </a:solidFill>
              </a:rPr>
              <a:t>Establish the everyday</a:t>
            </a:r>
          </a:p>
          <a:p>
            <a:pPr marL="0" indent="0">
              <a:buNone/>
            </a:pPr>
            <a:r>
              <a:rPr lang="en-US" sz="2600" dirty="0">
                <a:solidFill>
                  <a:srgbClr val="993333"/>
                </a:solidFill>
              </a:rPr>
              <a:t>Inciting incident</a:t>
            </a:r>
          </a:p>
          <a:p>
            <a:pPr marL="0" indent="0">
              <a:buNone/>
            </a:pPr>
            <a:r>
              <a:rPr lang="en-US" sz="2600" dirty="0">
                <a:solidFill>
                  <a:srgbClr val="993333"/>
                </a:solidFill>
              </a:rPr>
              <a:t>Build tension</a:t>
            </a:r>
          </a:p>
          <a:p>
            <a:endParaRPr lang="en-US" sz="3000" b="1" dirty="0">
              <a:solidFill>
                <a:srgbClr val="993333"/>
              </a:solidFill>
            </a:endParaRPr>
          </a:p>
          <a:p>
            <a:endParaRPr lang="en-US" sz="3000" b="1" dirty="0">
              <a:solidFill>
                <a:srgbClr val="993333"/>
              </a:solidFill>
            </a:endParaRPr>
          </a:p>
        </p:txBody>
      </p:sp>
      <p:pic>
        <p:nvPicPr>
          <p:cNvPr id="15" name="Picture 14">
            <a:extLst>
              <a:ext uri="{FF2B5EF4-FFF2-40B4-BE49-F238E27FC236}">
                <a16:creationId xmlns:a16="http://schemas.microsoft.com/office/drawing/2014/main" id="{527D571A-E0F2-A447-8422-C74CA04C2912}"/>
              </a:ext>
            </a:extLst>
          </p:cNvPr>
          <p:cNvPicPr>
            <a:picLocks noChangeAspect="1"/>
          </p:cNvPicPr>
          <p:nvPr/>
        </p:nvPicPr>
        <p:blipFill>
          <a:blip r:embed="rId3"/>
          <a:stretch>
            <a:fillRect/>
          </a:stretch>
        </p:blipFill>
        <p:spPr>
          <a:xfrm>
            <a:off x="4839503" y="1794779"/>
            <a:ext cx="3636035" cy="4123796"/>
          </a:xfrm>
          <a:prstGeom prst="rect">
            <a:avLst/>
          </a:prstGeom>
        </p:spPr>
      </p:pic>
      <p:cxnSp>
        <p:nvCxnSpPr>
          <p:cNvPr id="20" name="Straight Arrow Connector 19">
            <a:extLst>
              <a:ext uri="{FF2B5EF4-FFF2-40B4-BE49-F238E27FC236}">
                <a16:creationId xmlns:a16="http://schemas.microsoft.com/office/drawing/2014/main" id="{AFFF0E86-22B2-BE46-ADFE-567F90ECCEBE}"/>
              </a:ext>
            </a:extLst>
          </p:cNvPr>
          <p:cNvCxnSpPr>
            <a:cxnSpLocks/>
          </p:cNvCxnSpPr>
          <p:nvPr/>
        </p:nvCxnSpPr>
        <p:spPr>
          <a:xfrm flipV="1">
            <a:off x="2752784" y="5511728"/>
            <a:ext cx="1799844" cy="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5F9EE76B-378E-304A-88EB-8CD7967B2AD0}"/>
              </a:ext>
            </a:extLst>
          </p:cNvPr>
          <p:cNvSpPr/>
          <p:nvPr/>
        </p:nvSpPr>
        <p:spPr>
          <a:xfrm>
            <a:off x="4839502" y="5133473"/>
            <a:ext cx="3646771" cy="756511"/>
          </a:xfrm>
          <a:prstGeom prst="rect">
            <a:avLst/>
          </a:prstGeom>
          <a:noFill/>
          <a:ln w="158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96EC376-A34B-3649-8601-6AC6811B91DA}"/>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3" name="Freeform 106">
            <a:extLst>
              <a:ext uri="{FF2B5EF4-FFF2-40B4-BE49-F238E27FC236}">
                <a16:creationId xmlns:a16="http://schemas.microsoft.com/office/drawing/2014/main" id="{B436512E-6922-BF45-B238-394DDFF825B6}"/>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214084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096000"/>
          </a:xfrm>
          <a:prstGeom prst="rect">
            <a:avLst/>
          </a:prstGeom>
          <a:solidFill>
            <a:srgbClr val="A22B3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Lato Regular" charset="0"/>
            </a:endParaRPr>
          </a:p>
        </p:txBody>
      </p:sp>
      <p:sp>
        <p:nvSpPr>
          <p:cNvPr id="5" name="Rectangle 4"/>
          <p:cNvSpPr/>
          <p:nvPr/>
        </p:nvSpPr>
        <p:spPr>
          <a:xfrm>
            <a:off x="0" y="0"/>
            <a:ext cx="4572000" cy="60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7" name="Rectangle 6"/>
          <p:cNvSpPr/>
          <p:nvPr/>
        </p:nvSpPr>
        <p:spPr>
          <a:xfrm>
            <a:off x="0" y="6096000"/>
            <a:ext cx="9144000" cy="762000"/>
          </a:xfrm>
          <a:prstGeom prst="rect">
            <a:avLst/>
          </a:prstGeom>
          <a:solidFill>
            <a:srgbClr val="21314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Lato Regular" charset="0"/>
            </a:endParaRPr>
          </a:p>
        </p:txBody>
      </p:sp>
      <p:grpSp>
        <p:nvGrpSpPr>
          <p:cNvPr id="14" name="Group 13"/>
          <p:cNvGrpSpPr/>
          <p:nvPr/>
        </p:nvGrpSpPr>
        <p:grpSpPr>
          <a:xfrm>
            <a:off x="4974215" y="1146158"/>
            <a:ext cx="3751773" cy="3318087"/>
            <a:chOff x="4974215" y="937152"/>
            <a:chExt cx="3751773" cy="3318087"/>
          </a:xfrm>
        </p:grpSpPr>
        <p:sp>
          <p:nvSpPr>
            <p:cNvPr id="8" name="Rectangle 7"/>
            <p:cNvSpPr/>
            <p:nvPr/>
          </p:nvSpPr>
          <p:spPr>
            <a:xfrm>
              <a:off x="4974215" y="2316247"/>
              <a:ext cx="3751773" cy="1938992"/>
            </a:xfrm>
            <a:prstGeom prst="rect">
              <a:avLst/>
            </a:prstGeom>
          </p:spPr>
          <p:txBody>
            <a:bodyPr wrap="square">
              <a:spAutoFit/>
            </a:bodyPr>
            <a:lstStyle/>
            <a:p>
              <a:pPr lvl="1"/>
              <a:br>
                <a:rPr lang="en-US" sz="2000" dirty="0">
                  <a:solidFill>
                    <a:schemeClr val="bg1"/>
                  </a:solidFill>
                  <a:effectLst/>
                  <a:latin typeface="Avenir Roman" panose="02000503020000020003" pitchFamily="2" charset="0"/>
                  <a:ea typeface="Lato" charset="0"/>
                  <a:cs typeface="Lato" charset="0"/>
                </a:rPr>
              </a:br>
              <a:endParaRPr lang="en-US" sz="2000" dirty="0">
                <a:solidFill>
                  <a:schemeClr val="bg1"/>
                </a:solidFill>
                <a:effectLst/>
                <a:latin typeface="Avenir Roman" panose="02000503020000020003" pitchFamily="2" charset="0"/>
                <a:ea typeface="Lato" charset="0"/>
                <a:cs typeface="Lato" charset="0"/>
              </a:endParaRPr>
            </a:p>
            <a:p>
              <a:pPr lvl="1"/>
              <a:r>
                <a:rPr lang="en-US" sz="2000" dirty="0">
                  <a:solidFill>
                    <a:schemeClr val="bg1"/>
                  </a:solidFill>
                  <a:effectLst/>
                  <a:latin typeface="Avenir Roman" panose="02000503020000020003" pitchFamily="2" charset="0"/>
                  <a:ea typeface="Lato" charset="0"/>
                  <a:cs typeface="Lato" charset="0"/>
                </a:rPr>
                <a:t>AUGUST 21</a:t>
              </a:r>
              <a:br>
                <a:rPr lang="en-US" sz="2000" dirty="0">
                  <a:solidFill>
                    <a:schemeClr val="bg1"/>
                  </a:solidFill>
                  <a:effectLst/>
                  <a:latin typeface="Avenir Roman" panose="02000503020000020003" pitchFamily="2" charset="0"/>
                  <a:ea typeface="Lato" charset="0"/>
                  <a:cs typeface="Lato" charset="0"/>
                </a:rPr>
              </a:br>
              <a:r>
                <a:rPr lang="en-US" sz="2000" i="1" dirty="0">
                  <a:solidFill>
                    <a:schemeClr val="bg1"/>
                  </a:solidFill>
                  <a:latin typeface="Avenir Roman" panose="02000503020000020003" pitchFamily="2" charset="0"/>
                  <a:ea typeface="Lato" charset="0"/>
                  <a:cs typeface="Lato" charset="0"/>
                </a:rPr>
                <a:t>PRINT MATERIALS</a:t>
              </a:r>
              <a:br>
                <a:rPr lang="en-US" sz="2000" dirty="0">
                  <a:solidFill>
                    <a:schemeClr val="bg1"/>
                  </a:solidFill>
                  <a:effectLst/>
                  <a:latin typeface="Avenir Roman" panose="02000503020000020003" pitchFamily="2" charset="0"/>
                  <a:ea typeface="Lato" charset="0"/>
                  <a:cs typeface="Lato" charset="0"/>
                </a:rPr>
              </a:br>
              <a:endParaRPr lang="en-US" sz="2000" dirty="0">
                <a:solidFill>
                  <a:schemeClr val="bg1"/>
                </a:solidFill>
                <a:effectLst/>
                <a:latin typeface="Avenir Roman" panose="02000503020000020003" pitchFamily="2" charset="0"/>
                <a:ea typeface="Lato" charset="0"/>
                <a:cs typeface="Lato" charset="0"/>
              </a:endParaRPr>
            </a:p>
            <a:p>
              <a:pPr lvl="1"/>
              <a:endParaRPr lang="en-US" sz="2000" dirty="0">
                <a:solidFill>
                  <a:schemeClr val="bg1"/>
                </a:solidFill>
                <a:effectLst/>
                <a:latin typeface="Avenir Roman" panose="02000503020000020003" pitchFamily="2" charset="0"/>
                <a:ea typeface="Lato" charset="0"/>
                <a:cs typeface="Lato" charset="0"/>
              </a:endParaRPr>
            </a:p>
          </p:txBody>
        </p:sp>
        <p:sp>
          <p:nvSpPr>
            <p:cNvPr id="11" name="TextBox 10"/>
            <p:cNvSpPr txBox="1"/>
            <p:nvPr/>
          </p:nvSpPr>
          <p:spPr>
            <a:xfrm>
              <a:off x="4974215" y="937152"/>
              <a:ext cx="3495959" cy="1077218"/>
            </a:xfrm>
            <a:prstGeom prst="rect">
              <a:avLst/>
            </a:prstGeom>
            <a:noFill/>
          </p:spPr>
          <p:txBody>
            <a:bodyPr wrap="square" rtlCol="0">
              <a:spAutoFit/>
            </a:bodyPr>
            <a:lstStyle/>
            <a:p>
              <a:r>
                <a:rPr lang="en-US" sz="3200" b="1" dirty="0">
                  <a:solidFill>
                    <a:schemeClr val="bg1"/>
                  </a:solidFill>
                  <a:latin typeface="Avenir Roman" panose="02000503020000020003" pitchFamily="2" charset="0"/>
                  <a:ea typeface="Lato" charset="0"/>
                  <a:cs typeface="Lato" charset="0"/>
                </a:rPr>
                <a:t>UPCOMING WEBINARS</a:t>
              </a:r>
              <a:endParaRPr lang="en-US" sz="4800" b="1" dirty="0">
                <a:solidFill>
                  <a:schemeClr val="bg1"/>
                </a:solidFill>
                <a:latin typeface="Avenir Roman" panose="02000503020000020003" pitchFamily="2" charset="0"/>
                <a:ea typeface="Lato" charset="0"/>
                <a:cs typeface="Lato" charset="0"/>
              </a:endParaRPr>
            </a:p>
          </p:txBody>
        </p:sp>
      </p:grpSp>
      <p:sp>
        <p:nvSpPr>
          <p:cNvPr id="13" name="Rectangle 12"/>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0" name="Rectangle 9">
            <a:extLst>
              <a:ext uri="{FF2B5EF4-FFF2-40B4-BE49-F238E27FC236}">
                <a16:creationId xmlns:a16="http://schemas.microsoft.com/office/drawing/2014/main" id="{8BFF9DCE-0D99-4942-BCB5-1EF6E2AB1C45}"/>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12" name="Picture Placeholder 11">
            <a:extLst>
              <a:ext uri="{FF2B5EF4-FFF2-40B4-BE49-F238E27FC236}">
                <a16:creationId xmlns:a16="http://schemas.microsoft.com/office/drawing/2014/main" id="{818EF713-FC2E-3145-82C7-53E9520618AF}"/>
              </a:ext>
            </a:extLst>
          </p:cNvPr>
          <p:cNvPicPr>
            <a:picLocks noGrp="1" noChangeAspect="1"/>
          </p:cNvPicPr>
          <p:nvPr>
            <p:ph type="pic" sz="quarter" idx="10"/>
          </p:nvPr>
        </p:nvPicPr>
        <p:blipFill>
          <a:blip r:embed="rId3"/>
          <a:srcRect l="25007" r="25007"/>
          <a:stretch>
            <a:fillRect/>
          </a:stretch>
        </p:blipFill>
        <p:spPr/>
      </p:pic>
      <p:sp>
        <p:nvSpPr>
          <p:cNvPr id="20" name="Freeform 69">
            <a:extLst>
              <a:ext uri="{FF2B5EF4-FFF2-40B4-BE49-F238E27FC236}">
                <a16:creationId xmlns:a16="http://schemas.microsoft.com/office/drawing/2014/main" id="{095A1240-EEDB-F84B-A426-7CA8C12652A2}"/>
              </a:ext>
            </a:extLst>
          </p:cNvPr>
          <p:cNvSpPr>
            <a:spLocks noChangeArrowheads="1"/>
          </p:cNvSpPr>
          <p:nvPr/>
        </p:nvSpPr>
        <p:spPr bwMode="auto">
          <a:xfrm>
            <a:off x="4923864" y="3260253"/>
            <a:ext cx="393059" cy="349746"/>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2950312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2" name="Content Placeholder 2">
            <a:extLst>
              <a:ext uri="{FF2B5EF4-FFF2-40B4-BE49-F238E27FC236}">
                <a16:creationId xmlns:a16="http://schemas.microsoft.com/office/drawing/2014/main" id="{59A5FA8F-5D49-2A42-AEF6-461CDC47DC35}"/>
              </a:ext>
            </a:extLst>
          </p:cNvPr>
          <p:cNvSpPr txBox="1">
            <a:spLocks/>
          </p:cNvSpPr>
          <p:nvPr/>
        </p:nvSpPr>
        <p:spPr>
          <a:xfrm>
            <a:off x="628328" y="1958155"/>
            <a:ext cx="2651320" cy="31753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993333"/>
                </a:solidFill>
              </a:rPr>
              <a:t>Conflict</a:t>
            </a:r>
          </a:p>
          <a:p>
            <a:pPr marL="0" indent="0">
              <a:buNone/>
            </a:pPr>
            <a:endParaRPr lang="en-US" sz="2800" b="1" dirty="0">
              <a:solidFill>
                <a:srgbClr val="993333"/>
              </a:solidFill>
            </a:endParaRPr>
          </a:p>
          <a:p>
            <a:pPr marL="0" indent="0">
              <a:buNone/>
            </a:pPr>
            <a:r>
              <a:rPr lang="en-US" sz="2400" dirty="0">
                <a:solidFill>
                  <a:srgbClr val="993333"/>
                </a:solidFill>
              </a:rPr>
              <a:t>Something happens that stands in the way of a goal</a:t>
            </a:r>
          </a:p>
          <a:p>
            <a:pPr marL="0" indent="0">
              <a:buNone/>
            </a:pPr>
            <a:endParaRPr lang="en-US" sz="3000" dirty="0">
              <a:solidFill>
                <a:srgbClr val="993333"/>
              </a:solidFill>
            </a:endParaRPr>
          </a:p>
          <a:p>
            <a:endParaRPr lang="en-US" sz="3000" b="1" dirty="0">
              <a:solidFill>
                <a:srgbClr val="993333"/>
              </a:solidFill>
            </a:endParaRPr>
          </a:p>
          <a:p>
            <a:endParaRPr lang="en-US" sz="3000" b="1" dirty="0">
              <a:solidFill>
                <a:srgbClr val="993333"/>
              </a:solidFill>
            </a:endParaRPr>
          </a:p>
        </p:txBody>
      </p:sp>
      <p:sp>
        <p:nvSpPr>
          <p:cNvPr id="16" name="TextBox 15">
            <a:extLst>
              <a:ext uri="{FF2B5EF4-FFF2-40B4-BE49-F238E27FC236}">
                <a16:creationId xmlns:a16="http://schemas.microsoft.com/office/drawing/2014/main" id="{305EE840-F511-F34F-8A4D-946D91A21F79}"/>
              </a:ext>
            </a:extLst>
          </p:cNvPr>
          <p:cNvSpPr txBox="1"/>
          <p:nvPr/>
        </p:nvSpPr>
        <p:spPr>
          <a:xfrm>
            <a:off x="3840480" y="2777777"/>
            <a:ext cx="4655820" cy="2862322"/>
          </a:xfrm>
          <a:prstGeom prst="rect">
            <a:avLst/>
          </a:prstGeom>
          <a:noFill/>
        </p:spPr>
        <p:txBody>
          <a:bodyPr wrap="square" rtlCol="0">
            <a:spAutoFit/>
          </a:bodyPr>
          <a:lstStyle/>
          <a:p>
            <a:r>
              <a:rPr lang="en-US" sz="2000" dirty="0">
                <a:latin typeface="Avenir Roman" panose="02000503020000020003" pitchFamily="2" charset="0"/>
              </a:rPr>
              <a:t>As she’s punching out, her supervisor says, “We don’t need you tomorrow.”</a:t>
            </a:r>
          </a:p>
          <a:p>
            <a:endParaRPr lang="en-US" sz="2000" dirty="0">
              <a:latin typeface="Avenir Roman" panose="02000503020000020003" pitchFamily="2" charset="0"/>
            </a:endParaRPr>
          </a:p>
          <a:p>
            <a:r>
              <a:rPr lang="en-US" sz="2000" dirty="0">
                <a:latin typeface="Avenir Roman" panose="02000503020000020003" pitchFamily="2" charset="0"/>
              </a:rPr>
              <a:t>It’s the last thing Tanya wants to hear. </a:t>
            </a:r>
            <a:r>
              <a:rPr lang="en-US" sz="2000" dirty="0">
                <a:solidFill>
                  <a:schemeClr val="accent6">
                    <a:lumMod val="75000"/>
                  </a:schemeClr>
                </a:solidFill>
                <a:latin typeface="Avenir Roman" panose="02000503020000020003" pitchFamily="2" charset="0"/>
              </a:rPr>
              <a:t>She only worked 25 hours last week and needs more hours to be able to pay this month’s rent. </a:t>
            </a:r>
            <a:r>
              <a:rPr lang="en-US" sz="2000" dirty="0">
                <a:latin typeface="Avenir Roman" panose="02000503020000020003" pitchFamily="2" charset="0"/>
              </a:rPr>
              <a:t>Tanya earns just $9.25 per hour.</a:t>
            </a:r>
          </a:p>
          <a:p>
            <a:endParaRPr lang="en-US" sz="2000" dirty="0">
              <a:latin typeface="Avenir Roman" panose="02000503020000020003" pitchFamily="2" charset="0"/>
            </a:endParaRPr>
          </a:p>
        </p:txBody>
      </p:sp>
      <p:sp>
        <p:nvSpPr>
          <p:cNvPr id="18" name="Rectangle 17">
            <a:extLst>
              <a:ext uri="{FF2B5EF4-FFF2-40B4-BE49-F238E27FC236}">
                <a16:creationId xmlns:a16="http://schemas.microsoft.com/office/drawing/2014/main" id="{EE840041-58E7-F24D-B35B-C71ABD16C4BE}"/>
              </a:ext>
            </a:extLst>
          </p:cNvPr>
          <p:cNvSpPr/>
          <p:nvPr/>
        </p:nvSpPr>
        <p:spPr>
          <a:xfrm>
            <a:off x="3669791" y="2667693"/>
            <a:ext cx="4885303" cy="2972405"/>
          </a:xfrm>
          <a:prstGeom prst="rect">
            <a:avLst/>
          </a:prstGeom>
          <a:noFill/>
          <a:ln w="158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CB92883-010E-0D4E-863E-8C10E175EA26}"/>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3" name="Freeform 106">
            <a:extLst>
              <a:ext uri="{FF2B5EF4-FFF2-40B4-BE49-F238E27FC236}">
                <a16:creationId xmlns:a16="http://schemas.microsoft.com/office/drawing/2014/main" id="{8A5D9A36-1B51-B046-BF3D-AD960E4FC371}"/>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272657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2" name="Content Placeholder 2">
            <a:extLst>
              <a:ext uri="{FF2B5EF4-FFF2-40B4-BE49-F238E27FC236}">
                <a16:creationId xmlns:a16="http://schemas.microsoft.com/office/drawing/2014/main" id="{59A5FA8F-5D49-2A42-AEF6-461CDC47DC35}"/>
              </a:ext>
            </a:extLst>
          </p:cNvPr>
          <p:cNvSpPr txBox="1">
            <a:spLocks/>
          </p:cNvSpPr>
          <p:nvPr/>
        </p:nvSpPr>
        <p:spPr>
          <a:xfrm>
            <a:off x="628328" y="1958155"/>
            <a:ext cx="2578168" cy="31753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993333"/>
                </a:solidFill>
              </a:rPr>
              <a:t>More Conflict</a:t>
            </a:r>
          </a:p>
          <a:p>
            <a:pPr marL="0" indent="0">
              <a:buNone/>
            </a:pPr>
            <a:endParaRPr lang="en-US" sz="2800" b="1" dirty="0">
              <a:solidFill>
                <a:srgbClr val="993333"/>
              </a:solidFill>
            </a:endParaRPr>
          </a:p>
          <a:p>
            <a:pPr marL="0" indent="0">
              <a:buNone/>
            </a:pPr>
            <a:r>
              <a:rPr lang="en-US" sz="2400" dirty="0">
                <a:solidFill>
                  <a:srgbClr val="993333"/>
                </a:solidFill>
              </a:rPr>
              <a:t>Things go from bad to worse</a:t>
            </a:r>
          </a:p>
          <a:p>
            <a:pPr marL="0" indent="0">
              <a:buNone/>
            </a:pPr>
            <a:endParaRPr lang="en-US" sz="3000" dirty="0">
              <a:solidFill>
                <a:srgbClr val="993333"/>
              </a:solidFill>
            </a:endParaRPr>
          </a:p>
          <a:p>
            <a:endParaRPr lang="en-US" sz="3000" b="1" dirty="0">
              <a:solidFill>
                <a:srgbClr val="993333"/>
              </a:solidFill>
            </a:endParaRPr>
          </a:p>
          <a:p>
            <a:endParaRPr lang="en-US" sz="3000" b="1" dirty="0">
              <a:solidFill>
                <a:srgbClr val="993333"/>
              </a:solidFill>
            </a:endParaRPr>
          </a:p>
        </p:txBody>
      </p:sp>
      <p:sp>
        <p:nvSpPr>
          <p:cNvPr id="15" name="TextBox 14">
            <a:extLst>
              <a:ext uri="{FF2B5EF4-FFF2-40B4-BE49-F238E27FC236}">
                <a16:creationId xmlns:a16="http://schemas.microsoft.com/office/drawing/2014/main" id="{F398132D-63F4-C64B-8A7A-FCE8C872D455}"/>
              </a:ext>
            </a:extLst>
          </p:cNvPr>
          <p:cNvSpPr txBox="1"/>
          <p:nvPr/>
        </p:nvSpPr>
        <p:spPr>
          <a:xfrm>
            <a:off x="3494133" y="2082644"/>
            <a:ext cx="5148708" cy="3693319"/>
          </a:xfrm>
          <a:prstGeom prst="rect">
            <a:avLst/>
          </a:prstGeom>
          <a:noFill/>
        </p:spPr>
        <p:txBody>
          <a:bodyPr wrap="square" rtlCol="0">
            <a:spAutoFit/>
          </a:bodyPr>
          <a:lstStyle/>
          <a:p>
            <a:r>
              <a:rPr lang="en-US" dirty="0">
                <a:latin typeface="Avenir Roman" panose="02000503020000020003" pitchFamily="2" charset="0"/>
              </a:rPr>
              <a:t>Because Tanya’s mother died when she was just a baby, her father raised Tanya and her four older siblings on his own. Now, the roles have been reversed: Tanya does everything she can to help care for him. He’s 84 and is battling prostate cancer.</a:t>
            </a:r>
          </a:p>
          <a:p>
            <a:endParaRPr lang="en-US" dirty="0">
              <a:latin typeface="Avenir Roman" panose="02000503020000020003" pitchFamily="2" charset="0"/>
            </a:endParaRPr>
          </a:p>
          <a:p>
            <a:r>
              <a:rPr lang="en-US" dirty="0">
                <a:solidFill>
                  <a:schemeClr val="accent6">
                    <a:lumMod val="75000"/>
                  </a:schemeClr>
                </a:solidFill>
                <a:latin typeface="Avenir Roman" panose="02000503020000020003" pitchFamily="2" charset="0"/>
              </a:rPr>
              <a:t>Since she doesn’t earn paid sick days—like 80 percent of low-wage workers—she has had to forgo work to take her dad to his doctor’s appointments, something she can ill afford to do. </a:t>
            </a:r>
            <a:r>
              <a:rPr lang="en-US" dirty="0">
                <a:latin typeface="Avenir Roman" panose="02000503020000020003" pitchFamily="2" charset="0"/>
              </a:rPr>
              <a:t>But Tanya’s father was there when she needed him, and she won’t let him down now. </a:t>
            </a:r>
          </a:p>
        </p:txBody>
      </p:sp>
      <p:sp>
        <p:nvSpPr>
          <p:cNvPr id="20" name="Rectangle 19">
            <a:extLst>
              <a:ext uri="{FF2B5EF4-FFF2-40B4-BE49-F238E27FC236}">
                <a16:creationId xmlns:a16="http://schemas.microsoft.com/office/drawing/2014/main" id="{3968FD0E-BB52-1D4F-8A31-7232139F27F6}"/>
              </a:ext>
            </a:extLst>
          </p:cNvPr>
          <p:cNvSpPr/>
          <p:nvPr/>
        </p:nvSpPr>
        <p:spPr>
          <a:xfrm>
            <a:off x="3389376" y="3872811"/>
            <a:ext cx="5106924" cy="1903152"/>
          </a:xfrm>
          <a:prstGeom prst="rect">
            <a:avLst/>
          </a:prstGeom>
          <a:noFill/>
          <a:ln w="158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BA034FE-D0B6-1D48-B893-C0677BBDC934}"/>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2" name="Freeform 106">
            <a:extLst>
              <a:ext uri="{FF2B5EF4-FFF2-40B4-BE49-F238E27FC236}">
                <a16:creationId xmlns:a16="http://schemas.microsoft.com/office/drawing/2014/main" id="{3D208091-08CB-FA41-A1C6-69A8A66FE69F}"/>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88428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6" name="Content Placeholder 2">
            <a:extLst>
              <a:ext uri="{FF2B5EF4-FFF2-40B4-BE49-F238E27FC236}">
                <a16:creationId xmlns:a16="http://schemas.microsoft.com/office/drawing/2014/main" id="{FEAFB423-0E04-9545-9F5B-CE775C3D04B6}"/>
              </a:ext>
            </a:extLst>
          </p:cNvPr>
          <p:cNvSpPr txBox="1">
            <a:spLocks/>
          </p:cNvSpPr>
          <p:nvPr/>
        </p:nvSpPr>
        <p:spPr>
          <a:xfrm>
            <a:off x="697675" y="2248128"/>
            <a:ext cx="4093781" cy="31462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993333"/>
                </a:solidFill>
              </a:rPr>
              <a:t>Journey</a:t>
            </a:r>
            <a:endParaRPr lang="en-US" sz="3300" b="1" dirty="0">
              <a:solidFill>
                <a:srgbClr val="993333"/>
              </a:solidFill>
            </a:endParaRPr>
          </a:p>
          <a:p>
            <a:pPr marL="0" indent="0">
              <a:buNone/>
            </a:pPr>
            <a:endParaRPr lang="en-US" sz="3000" dirty="0">
              <a:solidFill>
                <a:srgbClr val="993333"/>
              </a:solidFill>
            </a:endParaRPr>
          </a:p>
          <a:p>
            <a:pPr marL="0" indent="0">
              <a:buNone/>
            </a:pPr>
            <a:r>
              <a:rPr lang="en-US" sz="2400" dirty="0">
                <a:solidFill>
                  <a:srgbClr val="993333"/>
                </a:solidFill>
              </a:rPr>
              <a:t>What happened?</a:t>
            </a:r>
          </a:p>
          <a:p>
            <a:pPr marL="0" indent="0">
              <a:buNone/>
            </a:pPr>
            <a:r>
              <a:rPr lang="en-US" sz="2400" b="1" dirty="0">
                <a:solidFill>
                  <a:srgbClr val="993333"/>
                </a:solidFill>
              </a:rPr>
              <a:t>How</a:t>
            </a:r>
            <a:r>
              <a:rPr lang="en-US" sz="2400" dirty="0">
                <a:solidFill>
                  <a:srgbClr val="993333"/>
                </a:solidFill>
              </a:rPr>
              <a:t> did it happen?</a:t>
            </a:r>
          </a:p>
          <a:p>
            <a:pPr marL="0" indent="0">
              <a:buNone/>
            </a:pPr>
            <a:endParaRPr lang="en-US" sz="2600" dirty="0">
              <a:solidFill>
                <a:srgbClr val="993333"/>
              </a:solidFill>
            </a:endParaRPr>
          </a:p>
          <a:p>
            <a:pPr marL="0" indent="0">
              <a:buNone/>
            </a:pPr>
            <a:endParaRPr lang="en-US" sz="2600" dirty="0">
              <a:solidFill>
                <a:srgbClr val="993333"/>
              </a:solidFill>
            </a:endParaRPr>
          </a:p>
          <a:p>
            <a:pPr marL="457200" lvl="1" indent="0">
              <a:buNone/>
            </a:pPr>
            <a:endParaRPr lang="en-US" sz="2600" dirty="0">
              <a:solidFill>
                <a:srgbClr val="993333"/>
              </a:solidFill>
            </a:endParaRPr>
          </a:p>
          <a:p>
            <a:endParaRPr lang="en-US" sz="3000" b="1" dirty="0">
              <a:solidFill>
                <a:srgbClr val="993333"/>
              </a:solidFill>
            </a:endParaRPr>
          </a:p>
          <a:p>
            <a:endParaRPr lang="en-US" sz="3000" b="1" dirty="0">
              <a:solidFill>
                <a:srgbClr val="993333"/>
              </a:solidFill>
            </a:endParaRPr>
          </a:p>
        </p:txBody>
      </p:sp>
      <p:pic>
        <p:nvPicPr>
          <p:cNvPr id="18" name="Picture 17">
            <a:extLst>
              <a:ext uri="{FF2B5EF4-FFF2-40B4-BE49-F238E27FC236}">
                <a16:creationId xmlns:a16="http://schemas.microsoft.com/office/drawing/2014/main" id="{92E387EC-7C68-144C-98D2-EB82C864DFB9}"/>
              </a:ext>
            </a:extLst>
          </p:cNvPr>
          <p:cNvPicPr>
            <a:picLocks noChangeAspect="1"/>
          </p:cNvPicPr>
          <p:nvPr/>
        </p:nvPicPr>
        <p:blipFill rotWithShape="1">
          <a:blip r:embed="rId3"/>
          <a:srcRect t="1" b="45881"/>
          <a:stretch/>
        </p:blipFill>
        <p:spPr>
          <a:xfrm>
            <a:off x="4465280" y="2015629"/>
            <a:ext cx="4089302" cy="3459561"/>
          </a:xfrm>
          <a:prstGeom prst="rect">
            <a:avLst/>
          </a:prstGeom>
        </p:spPr>
      </p:pic>
      <p:sp>
        <p:nvSpPr>
          <p:cNvPr id="23" name="TextBox 22">
            <a:extLst>
              <a:ext uri="{FF2B5EF4-FFF2-40B4-BE49-F238E27FC236}">
                <a16:creationId xmlns:a16="http://schemas.microsoft.com/office/drawing/2014/main" id="{B97D9026-2FC6-2F45-B6DC-A54B3D58FF77}"/>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4" name="Freeform 106">
            <a:extLst>
              <a:ext uri="{FF2B5EF4-FFF2-40B4-BE49-F238E27FC236}">
                <a16:creationId xmlns:a16="http://schemas.microsoft.com/office/drawing/2014/main" id="{0C7A138B-AD79-2148-84B4-DCDA12DFA158}"/>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143911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6" name="Content Placeholder 2">
            <a:extLst>
              <a:ext uri="{FF2B5EF4-FFF2-40B4-BE49-F238E27FC236}">
                <a16:creationId xmlns:a16="http://schemas.microsoft.com/office/drawing/2014/main" id="{FEAFB423-0E04-9545-9F5B-CE775C3D04B6}"/>
              </a:ext>
            </a:extLst>
          </p:cNvPr>
          <p:cNvSpPr txBox="1">
            <a:spLocks/>
          </p:cNvSpPr>
          <p:nvPr/>
        </p:nvSpPr>
        <p:spPr>
          <a:xfrm>
            <a:off x="697675" y="1971823"/>
            <a:ext cx="3496954" cy="314627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993333"/>
                </a:solidFill>
              </a:rPr>
              <a:t>Journey</a:t>
            </a:r>
            <a:endParaRPr lang="en-US" sz="3300" b="1" dirty="0">
              <a:solidFill>
                <a:srgbClr val="993333"/>
              </a:solidFill>
            </a:endParaRPr>
          </a:p>
          <a:p>
            <a:pPr marL="0" indent="0">
              <a:buNone/>
            </a:pPr>
            <a:endParaRPr lang="en-US" sz="2600" dirty="0">
              <a:solidFill>
                <a:srgbClr val="993333"/>
              </a:solidFill>
            </a:endParaRPr>
          </a:p>
          <a:p>
            <a:pPr marL="0" indent="0">
              <a:buNone/>
            </a:pPr>
            <a:r>
              <a:rPr lang="en-US" sz="2600" dirty="0">
                <a:solidFill>
                  <a:srgbClr val="993333"/>
                </a:solidFill>
              </a:rPr>
              <a:t>What did your organization actually do to help? </a:t>
            </a:r>
          </a:p>
          <a:p>
            <a:pPr marL="0" indent="0">
              <a:buNone/>
            </a:pPr>
            <a:r>
              <a:rPr lang="en-US" sz="2600" b="1" dirty="0">
                <a:solidFill>
                  <a:srgbClr val="F4A349"/>
                </a:solidFill>
              </a:rPr>
              <a:t>BE SPECIFIC</a:t>
            </a:r>
          </a:p>
          <a:p>
            <a:pPr marL="0" indent="0">
              <a:buNone/>
            </a:pPr>
            <a:endParaRPr lang="en-US" sz="2600" dirty="0">
              <a:solidFill>
                <a:srgbClr val="993333"/>
              </a:solidFill>
            </a:endParaRPr>
          </a:p>
          <a:p>
            <a:pPr marL="0" indent="0">
              <a:buNone/>
            </a:pPr>
            <a:r>
              <a:rPr lang="en-US" sz="2600" dirty="0">
                <a:solidFill>
                  <a:srgbClr val="993333"/>
                </a:solidFill>
              </a:rPr>
              <a:t>Implied journey</a:t>
            </a:r>
          </a:p>
          <a:p>
            <a:pPr marL="457200" lvl="1" indent="0">
              <a:buNone/>
            </a:pPr>
            <a:endParaRPr lang="en-US" sz="2600" dirty="0">
              <a:solidFill>
                <a:srgbClr val="993333"/>
              </a:solidFill>
            </a:endParaRPr>
          </a:p>
          <a:p>
            <a:endParaRPr lang="en-US" sz="3000" b="1" dirty="0">
              <a:solidFill>
                <a:srgbClr val="993333"/>
              </a:solidFill>
            </a:endParaRPr>
          </a:p>
          <a:p>
            <a:endParaRPr lang="en-US" sz="3000" b="1" dirty="0">
              <a:solidFill>
                <a:srgbClr val="993333"/>
              </a:solidFill>
            </a:endParaRPr>
          </a:p>
        </p:txBody>
      </p:sp>
      <p:sp>
        <p:nvSpPr>
          <p:cNvPr id="12" name="TextBox 11">
            <a:extLst>
              <a:ext uri="{FF2B5EF4-FFF2-40B4-BE49-F238E27FC236}">
                <a16:creationId xmlns:a16="http://schemas.microsoft.com/office/drawing/2014/main" id="{E04D281B-BF51-8140-81D3-82A5AB7D6D5F}"/>
              </a:ext>
            </a:extLst>
          </p:cNvPr>
          <p:cNvSpPr txBox="1"/>
          <p:nvPr/>
        </p:nvSpPr>
        <p:spPr>
          <a:xfrm>
            <a:off x="4194629" y="3910740"/>
            <a:ext cx="4222596" cy="2031325"/>
          </a:xfrm>
          <a:prstGeom prst="rect">
            <a:avLst/>
          </a:prstGeom>
          <a:noFill/>
        </p:spPr>
        <p:txBody>
          <a:bodyPr wrap="square" rtlCol="0">
            <a:spAutoFit/>
          </a:bodyPr>
          <a:lstStyle/>
          <a:p>
            <a:r>
              <a:rPr lang="en-US" dirty="0">
                <a:latin typeface="Avenir Roman" panose="02000503020000020003" pitchFamily="2" charset="0"/>
              </a:rPr>
              <a:t>Tanya knows she’s good at taking care of him, and it’s inspired her to change her life. </a:t>
            </a:r>
            <a:r>
              <a:rPr lang="en-US" dirty="0">
                <a:solidFill>
                  <a:schemeClr val="accent6">
                    <a:lumMod val="75000"/>
                  </a:schemeClr>
                </a:solidFill>
                <a:latin typeface="Avenir Roman" panose="02000503020000020003" pitchFamily="2" charset="0"/>
              </a:rPr>
              <a:t>She wants to break out of the food industry by training to become a certified nursing assistant, and then go on to become a licensed practical nurse.</a:t>
            </a:r>
          </a:p>
        </p:txBody>
      </p:sp>
      <p:pic>
        <p:nvPicPr>
          <p:cNvPr id="15" name="Picture 14">
            <a:extLst>
              <a:ext uri="{FF2B5EF4-FFF2-40B4-BE49-F238E27FC236}">
                <a16:creationId xmlns:a16="http://schemas.microsoft.com/office/drawing/2014/main" id="{2E28CD30-07DD-D044-92E7-533ABEF72DBE}"/>
              </a:ext>
            </a:extLst>
          </p:cNvPr>
          <p:cNvPicPr>
            <a:picLocks noChangeAspect="1"/>
          </p:cNvPicPr>
          <p:nvPr/>
        </p:nvPicPr>
        <p:blipFill>
          <a:blip r:embed="rId3"/>
          <a:stretch>
            <a:fillRect/>
          </a:stretch>
        </p:blipFill>
        <p:spPr>
          <a:xfrm>
            <a:off x="4194629" y="1698080"/>
            <a:ext cx="4450080" cy="1989234"/>
          </a:xfrm>
          <a:prstGeom prst="rect">
            <a:avLst/>
          </a:prstGeom>
        </p:spPr>
      </p:pic>
      <p:sp>
        <p:nvSpPr>
          <p:cNvPr id="20" name="Rectangle 19">
            <a:extLst>
              <a:ext uri="{FF2B5EF4-FFF2-40B4-BE49-F238E27FC236}">
                <a16:creationId xmlns:a16="http://schemas.microsoft.com/office/drawing/2014/main" id="{7FD3FC6D-CB39-8644-B3A2-A19409614F6B}"/>
              </a:ext>
            </a:extLst>
          </p:cNvPr>
          <p:cNvSpPr/>
          <p:nvPr/>
        </p:nvSpPr>
        <p:spPr>
          <a:xfrm>
            <a:off x="4194629" y="3897947"/>
            <a:ext cx="4360465" cy="2044117"/>
          </a:xfrm>
          <a:prstGeom prst="rect">
            <a:avLst/>
          </a:prstGeom>
          <a:noFill/>
          <a:ln w="158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7B4B82-DBFA-204D-9D00-6AD2964DB68E}"/>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2" name="Freeform 106">
            <a:extLst>
              <a:ext uri="{FF2B5EF4-FFF2-40B4-BE49-F238E27FC236}">
                <a16:creationId xmlns:a16="http://schemas.microsoft.com/office/drawing/2014/main" id="{4055CD9E-02C3-014B-A70D-277995054BEF}"/>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585423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WHAT MAKES A GOOD STORY?</a:t>
            </a:r>
            <a:endParaRPr lang="en-US" sz="54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6" name="Content Placeholder 2">
            <a:extLst>
              <a:ext uri="{FF2B5EF4-FFF2-40B4-BE49-F238E27FC236}">
                <a16:creationId xmlns:a16="http://schemas.microsoft.com/office/drawing/2014/main" id="{FEAFB423-0E04-9545-9F5B-CE775C3D04B6}"/>
              </a:ext>
            </a:extLst>
          </p:cNvPr>
          <p:cNvSpPr txBox="1">
            <a:spLocks/>
          </p:cNvSpPr>
          <p:nvPr/>
        </p:nvSpPr>
        <p:spPr>
          <a:xfrm>
            <a:off x="697675" y="1821424"/>
            <a:ext cx="4459542" cy="412417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993333"/>
                </a:solidFill>
              </a:rPr>
              <a:t>Framing</a:t>
            </a:r>
            <a:endParaRPr lang="en-US" sz="3300" b="1" dirty="0">
              <a:solidFill>
                <a:srgbClr val="993333"/>
              </a:solidFill>
            </a:endParaRPr>
          </a:p>
          <a:p>
            <a:pPr marL="0" indent="0">
              <a:buNone/>
            </a:pPr>
            <a:endParaRPr lang="en-US" sz="2600" dirty="0">
              <a:solidFill>
                <a:srgbClr val="993333"/>
              </a:solidFill>
            </a:endParaRPr>
          </a:p>
          <a:p>
            <a:pPr marL="0" indent="0">
              <a:buNone/>
            </a:pPr>
            <a:r>
              <a:rPr lang="en-US" sz="2600" dirty="0">
                <a:solidFill>
                  <a:srgbClr val="993333"/>
                </a:solidFill>
              </a:rPr>
              <a:t>What is the takeaway?</a:t>
            </a:r>
          </a:p>
          <a:p>
            <a:pPr marL="0" indent="0">
              <a:buNone/>
            </a:pPr>
            <a:r>
              <a:rPr lang="en-US" sz="2600" dirty="0">
                <a:solidFill>
                  <a:srgbClr val="993333"/>
                </a:solidFill>
              </a:rPr>
              <a:t>What is your overall goal in telling the story?</a:t>
            </a:r>
          </a:p>
          <a:p>
            <a:pPr marL="0" indent="0">
              <a:buNone/>
            </a:pPr>
            <a:endParaRPr lang="en-US" sz="2600" dirty="0">
              <a:solidFill>
                <a:srgbClr val="993333"/>
              </a:solidFill>
            </a:endParaRPr>
          </a:p>
          <a:p>
            <a:pPr marL="0" indent="0">
              <a:buNone/>
            </a:pPr>
            <a:r>
              <a:rPr lang="en-US" sz="2600" dirty="0">
                <a:solidFill>
                  <a:srgbClr val="993333"/>
                </a:solidFill>
              </a:rPr>
              <a:t>Success or lesson learned</a:t>
            </a:r>
          </a:p>
          <a:p>
            <a:pPr marL="0" indent="0">
              <a:buNone/>
            </a:pPr>
            <a:endParaRPr lang="en-US" sz="2600" dirty="0">
              <a:solidFill>
                <a:srgbClr val="993333"/>
              </a:solidFill>
            </a:endParaRPr>
          </a:p>
          <a:p>
            <a:pPr marL="0" indent="0">
              <a:buNone/>
            </a:pPr>
            <a:r>
              <a:rPr lang="en-US" sz="2600" b="1" dirty="0">
                <a:solidFill>
                  <a:srgbClr val="993333"/>
                </a:solidFill>
              </a:rPr>
              <a:t>Call to action</a:t>
            </a:r>
          </a:p>
          <a:p>
            <a:pPr marL="0" indent="0">
              <a:buNone/>
            </a:pPr>
            <a:endParaRPr lang="en-US" sz="2600" b="1" dirty="0">
              <a:solidFill>
                <a:srgbClr val="993333"/>
              </a:solidFill>
            </a:endParaRPr>
          </a:p>
          <a:p>
            <a:pPr marL="0" indent="0">
              <a:buNone/>
            </a:pPr>
            <a:r>
              <a:rPr lang="en-US" sz="2600" dirty="0">
                <a:solidFill>
                  <a:srgbClr val="993333"/>
                </a:solidFill>
              </a:rPr>
              <a:t>Clear, specific, ideally immediate thing your audience should do</a:t>
            </a:r>
          </a:p>
          <a:p>
            <a:pPr marL="0" indent="0">
              <a:buNone/>
            </a:pPr>
            <a:endParaRPr lang="en-US" sz="2600" dirty="0">
              <a:solidFill>
                <a:srgbClr val="993333"/>
              </a:solidFill>
            </a:endParaRPr>
          </a:p>
          <a:p>
            <a:pPr marL="457200" lvl="1" indent="0">
              <a:buNone/>
            </a:pPr>
            <a:endParaRPr lang="en-US" sz="2600" dirty="0">
              <a:solidFill>
                <a:srgbClr val="993333"/>
              </a:solidFill>
            </a:endParaRPr>
          </a:p>
          <a:p>
            <a:endParaRPr lang="en-US" sz="3000" b="1" dirty="0">
              <a:solidFill>
                <a:srgbClr val="993333"/>
              </a:solidFill>
            </a:endParaRPr>
          </a:p>
          <a:p>
            <a:endParaRPr lang="en-US" sz="3000" b="1" dirty="0">
              <a:solidFill>
                <a:srgbClr val="993333"/>
              </a:solidFill>
            </a:endParaRPr>
          </a:p>
        </p:txBody>
      </p:sp>
      <p:pic>
        <p:nvPicPr>
          <p:cNvPr id="18" name="Picture 17">
            <a:extLst>
              <a:ext uri="{FF2B5EF4-FFF2-40B4-BE49-F238E27FC236}">
                <a16:creationId xmlns:a16="http://schemas.microsoft.com/office/drawing/2014/main" id="{B4C90EF2-F20B-EA48-B5F0-7D1AA6307AA0}"/>
              </a:ext>
            </a:extLst>
          </p:cNvPr>
          <p:cNvPicPr>
            <a:picLocks noChangeAspect="1"/>
          </p:cNvPicPr>
          <p:nvPr/>
        </p:nvPicPr>
        <p:blipFill>
          <a:blip r:embed="rId3"/>
          <a:stretch>
            <a:fillRect/>
          </a:stretch>
        </p:blipFill>
        <p:spPr>
          <a:xfrm>
            <a:off x="5825234" y="1761190"/>
            <a:ext cx="2671066" cy="4034014"/>
          </a:xfrm>
          <a:prstGeom prst="rect">
            <a:avLst/>
          </a:prstGeom>
        </p:spPr>
      </p:pic>
      <p:sp>
        <p:nvSpPr>
          <p:cNvPr id="21" name="TextBox 20">
            <a:extLst>
              <a:ext uri="{FF2B5EF4-FFF2-40B4-BE49-F238E27FC236}">
                <a16:creationId xmlns:a16="http://schemas.microsoft.com/office/drawing/2014/main" id="{433679E6-1039-4E42-986B-13DAA2837370}"/>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SHAPING STORIES</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22" name="Freeform 106">
            <a:extLst>
              <a:ext uri="{FF2B5EF4-FFF2-40B4-BE49-F238E27FC236}">
                <a16:creationId xmlns:a16="http://schemas.microsoft.com/office/drawing/2014/main" id="{EFA5FF34-E976-0049-BAA3-1295251B647E}"/>
              </a:ext>
            </a:extLst>
          </p:cNvPr>
          <p:cNvSpPr>
            <a:spLocks noChangeArrowheads="1"/>
          </p:cNvSpPr>
          <p:nvPr/>
        </p:nvSpPr>
        <p:spPr bwMode="auto">
          <a:xfrm>
            <a:off x="5928511" y="329120"/>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Tree>
    <p:extLst>
      <p:ext uri="{BB962C8B-B14F-4D97-AF65-F5344CB8AC3E}">
        <p14:creationId xmlns:p14="http://schemas.microsoft.com/office/powerpoint/2010/main" val="3534909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707886"/>
          </a:xfrm>
          <a:prstGeom prst="rect">
            <a:avLst/>
          </a:prstGeom>
          <a:noFill/>
        </p:spPr>
        <p:txBody>
          <a:bodyPr wrap="square" rtlCol="0">
            <a:spAutoFit/>
          </a:bodyPr>
          <a:lstStyle/>
          <a:p>
            <a:r>
              <a:rPr lang="en-US" sz="4000" b="1" dirty="0">
                <a:solidFill>
                  <a:srgbClr val="21314D"/>
                </a:solidFill>
                <a:latin typeface="Avenir Roman" panose="02000503020000020003" pitchFamily="2" charset="0"/>
                <a:ea typeface="Lato" charset="0"/>
                <a:cs typeface="Lato" charset="0"/>
              </a:rPr>
              <a:t>STORIES IN ACTION</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11069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2" name="Picture 1">
            <a:extLst>
              <a:ext uri="{FF2B5EF4-FFF2-40B4-BE49-F238E27FC236}">
                <a16:creationId xmlns:a16="http://schemas.microsoft.com/office/drawing/2014/main" id="{58E1923B-1B09-2749-A7F4-328226D0FBC3}"/>
              </a:ext>
            </a:extLst>
          </p:cNvPr>
          <p:cNvPicPr>
            <a:picLocks noChangeAspect="1"/>
          </p:cNvPicPr>
          <p:nvPr/>
        </p:nvPicPr>
        <p:blipFill>
          <a:blip r:embed="rId3"/>
          <a:stretch>
            <a:fillRect/>
          </a:stretch>
        </p:blipFill>
        <p:spPr>
          <a:xfrm>
            <a:off x="1190752" y="1100770"/>
            <a:ext cx="6762496" cy="4754880"/>
          </a:xfrm>
          <a:prstGeom prst="rect">
            <a:avLst/>
          </a:prstGeom>
        </p:spPr>
      </p:pic>
      <p:sp>
        <p:nvSpPr>
          <p:cNvPr id="7" name="TextBox 6">
            <a:extLst>
              <a:ext uri="{FF2B5EF4-FFF2-40B4-BE49-F238E27FC236}">
                <a16:creationId xmlns:a16="http://schemas.microsoft.com/office/drawing/2014/main" id="{BE15CCC9-ACF9-5940-BDD4-086BDC84FFAC}"/>
              </a:ext>
            </a:extLst>
          </p:cNvPr>
          <p:cNvSpPr txBox="1"/>
          <p:nvPr/>
        </p:nvSpPr>
        <p:spPr>
          <a:xfrm>
            <a:off x="1215739" y="2816490"/>
            <a:ext cx="6762496" cy="1323439"/>
          </a:xfrm>
          <a:prstGeom prst="rect">
            <a:avLst/>
          </a:prstGeom>
          <a:solidFill>
            <a:schemeClr val="accent2"/>
          </a:solidFill>
        </p:spPr>
        <p:txBody>
          <a:bodyPr wrap="square" rtlCol="0">
            <a:spAutoFit/>
          </a:bodyPr>
          <a:lstStyle/>
          <a:p>
            <a:pPr algn="ctr"/>
            <a:r>
              <a:rPr lang="en-US" sz="4000" b="1" dirty="0">
                <a:solidFill>
                  <a:schemeClr val="bg1"/>
                </a:solidFill>
                <a:latin typeface="Avenir Roman" panose="02000503020000020003" pitchFamily="2" charset="0"/>
                <a:ea typeface="Lato" charset="0"/>
                <a:cs typeface="Lato" charset="0"/>
              </a:rPr>
              <a:t>WHO REMEMBERS THESE?</a:t>
            </a:r>
            <a:endParaRPr lang="en-US" sz="6000" b="1" dirty="0">
              <a:solidFill>
                <a:schemeClr val="bg1"/>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121109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5900928" y="382724"/>
            <a:ext cx="2689633"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STORIES IN ACTION</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3" name="Freeform 123">
            <a:extLst>
              <a:ext uri="{FF2B5EF4-FFF2-40B4-BE49-F238E27FC236}">
                <a16:creationId xmlns:a16="http://schemas.microsoft.com/office/drawing/2014/main" id="{CDD84C08-63E3-8A45-8797-924453FD3159}"/>
              </a:ext>
            </a:extLst>
          </p:cNvPr>
          <p:cNvSpPr>
            <a:spLocks noChangeArrowheads="1"/>
          </p:cNvSpPr>
          <p:nvPr/>
        </p:nvSpPr>
        <p:spPr bwMode="auto">
          <a:xfrm>
            <a:off x="5640712" y="349090"/>
            <a:ext cx="354882" cy="357835"/>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4" name="TextBox 13">
            <a:extLst>
              <a:ext uri="{FF2B5EF4-FFF2-40B4-BE49-F238E27FC236}">
                <a16:creationId xmlns:a16="http://schemas.microsoft.com/office/drawing/2014/main" id="{1EDA0380-FDE8-E043-B477-EFAC6674B1DB}"/>
              </a:ext>
            </a:extLst>
          </p:cNvPr>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TURN THIS… </a:t>
            </a:r>
          </a:p>
        </p:txBody>
      </p:sp>
      <p:sp>
        <p:nvSpPr>
          <p:cNvPr id="9" name="Content Placeholder 3">
            <a:extLst>
              <a:ext uri="{FF2B5EF4-FFF2-40B4-BE49-F238E27FC236}">
                <a16:creationId xmlns:a16="http://schemas.microsoft.com/office/drawing/2014/main" id="{416A47AD-68D9-604D-8173-33F3985F3C63}"/>
              </a:ext>
            </a:extLst>
          </p:cNvPr>
          <p:cNvSpPr txBox="1">
            <a:spLocks/>
          </p:cNvSpPr>
          <p:nvPr/>
        </p:nvSpPr>
        <p:spPr>
          <a:xfrm>
            <a:off x="1525088" y="1971823"/>
            <a:ext cx="7065473" cy="408037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150000"/>
              </a:lnSpc>
              <a:buNone/>
            </a:pPr>
            <a:r>
              <a:rPr lang="en-US" sz="2800" b="1" i="1" dirty="0">
                <a:solidFill>
                  <a:srgbClr val="1E2E4D"/>
                </a:solidFill>
              </a:rPr>
              <a:t>[CLIENT NAME]</a:t>
            </a:r>
            <a:r>
              <a:rPr lang="en-US" sz="2800" i="1" dirty="0">
                <a:solidFill>
                  <a:srgbClr val="1E2E4D"/>
                </a:solidFill>
              </a:rPr>
              <a:t> wanted </a:t>
            </a:r>
            <a:r>
              <a:rPr lang="en-US" sz="2800" b="1" i="1" dirty="0">
                <a:solidFill>
                  <a:srgbClr val="1E2E4D"/>
                </a:solidFill>
              </a:rPr>
              <a:t>[GOAL]</a:t>
            </a:r>
            <a:r>
              <a:rPr lang="en-US" sz="2800" i="1" dirty="0">
                <a:solidFill>
                  <a:srgbClr val="1E2E4D"/>
                </a:solidFill>
              </a:rPr>
              <a:t> but </a:t>
            </a:r>
            <a:r>
              <a:rPr lang="en-US" sz="2800" b="1" i="1" dirty="0">
                <a:solidFill>
                  <a:srgbClr val="1E2E4D"/>
                </a:solidFill>
              </a:rPr>
              <a:t>[OBSTACLE]</a:t>
            </a:r>
            <a:r>
              <a:rPr lang="en-US" sz="2800" i="1" dirty="0">
                <a:solidFill>
                  <a:srgbClr val="1E2E4D"/>
                </a:solidFill>
              </a:rPr>
              <a:t> was in their way. When </a:t>
            </a:r>
            <a:r>
              <a:rPr lang="en-US" sz="2800" b="1" i="1" dirty="0">
                <a:solidFill>
                  <a:srgbClr val="1E2E4D"/>
                </a:solidFill>
              </a:rPr>
              <a:t>[ANOTHER OBSTACLE]</a:t>
            </a:r>
            <a:r>
              <a:rPr lang="en-US" sz="2800" i="1" dirty="0">
                <a:solidFill>
                  <a:srgbClr val="1E2E4D"/>
                </a:solidFill>
              </a:rPr>
              <a:t>, they thought they would never achieve </a:t>
            </a:r>
            <a:r>
              <a:rPr lang="en-US" sz="2800" b="1" i="1" dirty="0">
                <a:solidFill>
                  <a:srgbClr val="1E2E4D"/>
                </a:solidFill>
              </a:rPr>
              <a:t>[GOAL]</a:t>
            </a:r>
            <a:r>
              <a:rPr lang="en-US" sz="2800" i="1" dirty="0">
                <a:solidFill>
                  <a:srgbClr val="1E2E4D"/>
                </a:solidFill>
              </a:rPr>
              <a:t>.</a:t>
            </a:r>
            <a:endParaRPr lang="en-US" i="1" dirty="0">
              <a:solidFill>
                <a:srgbClr val="1E2E4D"/>
              </a:solidFill>
            </a:endParaRPr>
          </a:p>
        </p:txBody>
      </p:sp>
    </p:spTree>
    <p:extLst>
      <p:ext uri="{BB962C8B-B14F-4D97-AF65-F5344CB8AC3E}">
        <p14:creationId xmlns:p14="http://schemas.microsoft.com/office/powerpoint/2010/main" val="3098727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5900928" y="382724"/>
            <a:ext cx="2689633"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STORIES IN ACTION</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0" name="Content Placeholder 3">
            <a:extLst>
              <a:ext uri="{FF2B5EF4-FFF2-40B4-BE49-F238E27FC236}">
                <a16:creationId xmlns:a16="http://schemas.microsoft.com/office/drawing/2014/main" id="{073795FD-7041-294E-99C3-9C29249A2162}"/>
              </a:ext>
            </a:extLst>
          </p:cNvPr>
          <p:cNvSpPr txBox="1">
            <a:spLocks/>
          </p:cNvSpPr>
          <p:nvPr/>
        </p:nvSpPr>
        <p:spPr>
          <a:xfrm>
            <a:off x="608956" y="1663986"/>
            <a:ext cx="7981605" cy="4326697"/>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120000"/>
              </a:lnSpc>
              <a:buNone/>
            </a:pPr>
            <a:endParaRPr lang="en-US" b="1" dirty="0">
              <a:solidFill>
                <a:srgbClr val="1E2E4D"/>
              </a:solidFill>
            </a:endParaRPr>
          </a:p>
          <a:p>
            <a:pPr marL="0" indent="0">
              <a:lnSpc>
                <a:spcPct val="120000"/>
              </a:lnSpc>
              <a:buNone/>
            </a:pPr>
            <a:r>
              <a:rPr lang="en-US" b="1" i="1" dirty="0">
                <a:solidFill>
                  <a:srgbClr val="1E2E4D"/>
                </a:solidFill>
              </a:rPr>
              <a:t>Mary wanted to buy a home, but she had no idea where to begin – the homebuying process was confusing. When she saw the homes that were available in her price range – due to her poor credit – she thought she’d never own a home. </a:t>
            </a:r>
          </a:p>
          <a:p>
            <a:pPr marL="0" indent="0">
              <a:lnSpc>
                <a:spcPct val="120000"/>
              </a:lnSpc>
              <a:buNone/>
            </a:pPr>
            <a:br>
              <a:rPr lang="en-US" b="1" i="1" dirty="0">
                <a:solidFill>
                  <a:srgbClr val="1E2E4D"/>
                </a:solidFill>
              </a:rPr>
            </a:br>
            <a:r>
              <a:rPr lang="en-US" b="1" i="1" dirty="0">
                <a:solidFill>
                  <a:srgbClr val="1E2E4D"/>
                </a:solidFill>
              </a:rPr>
              <a:t>After going through our personalized counseling, Mary was able to create a budget, develop a realistic plan to build her savings, and improve her credit score. Now, Mary has closed on her dream home. </a:t>
            </a:r>
            <a:br>
              <a:rPr lang="en-US" b="1" i="1" dirty="0">
                <a:solidFill>
                  <a:srgbClr val="1E2E4D"/>
                </a:solidFill>
              </a:rPr>
            </a:br>
            <a:endParaRPr lang="en-US" b="1" i="1" dirty="0">
              <a:solidFill>
                <a:srgbClr val="1E2E4D"/>
              </a:solidFill>
            </a:endParaRPr>
          </a:p>
          <a:p>
            <a:pPr marL="0" indent="0">
              <a:lnSpc>
                <a:spcPct val="120000"/>
              </a:lnSpc>
              <a:buNone/>
            </a:pPr>
            <a:r>
              <a:rPr lang="en-US" b="1" i="1" dirty="0">
                <a:solidFill>
                  <a:srgbClr val="1E2E4D"/>
                </a:solidFill>
              </a:rPr>
              <a:t>There are hundreds of people just like Mary in our community – make a gift today to help us provide counseling services and increase stable homeownership in our community. </a:t>
            </a:r>
            <a:endParaRPr lang="en-US" dirty="0">
              <a:solidFill>
                <a:srgbClr val="1E2E4D"/>
              </a:solidFill>
            </a:endParaRPr>
          </a:p>
          <a:p>
            <a:pPr>
              <a:lnSpc>
                <a:spcPct val="120000"/>
              </a:lnSpc>
            </a:pPr>
            <a:endParaRPr lang="en-US" dirty="0">
              <a:solidFill>
                <a:srgbClr val="1E2E4D"/>
              </a:solidFill>
            </a:endParaRPr>
          </a:p>
        </p:txBody>
      </p:sp>
      <p:sp>
        <p:nvSpPr>
          <p:cNvPr id="13" name="Freeform 123">
            <a:extLst>
              <a:ext uri="{FF2B5EF4-FFF2-40B4-BE49-F238E27FC236}">
                <a16:creationId xmlns:a16="http://schemas.microsoft.com/office/drawing/2014/main" id="{CDD84C08-63E3-8A45-8797-924453FD3159}"/>
              </a:ext>
            </a:extLst>
          </p:cNvPr>
          <p:cNvSpPr>
            <a:spLocks noChangeArrowheads="1"/>
          </p:cNvSpPr>
          <p:nvPr/>
        </p:nvSpPr>
        <p:spPr bwMode="auto">
          <a:xfrm>
            <a:off x="5640712" y="349090"/>
            <a:ext cx="354882" cy="357835"/>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4" name="TextBox 13">
            <a:extLst>
              <a:ext uri="{FF2B5EF4-FFF2-40B4-BE49-F238E27FC236}">
                <a16:creationId xmlns:a16="http://schemas.microsoft.com/office/drawing/2014/main" id="{1EDA0380-FDE8-E043-B477-EFAC6674B1DB}"/>
              </a:ext>
            </a:extLst>
          </p:cNvPr>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TURN THIS…INTO THIS! </a:t>
            </a:r>
          </a:p>
        </p:txBody>
      </p:sp>
    </p:spTree>
    <p:extLst>
      <p:ext uri="{BB962C8B-B14F-4D97-AF65-F5344CB8AC3E}">
        <p14:creationId xmlns:p14="http://schemas.microsoft.com/office/powerpoint/2010/main" val="29998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5900928" y="382724"/>
            <a:ext cx="2689633"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STORIES IN ACTION</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0" name="Content Placeholder 3">
            <a:extLst>
              <a:ext uri="{FF2B5EF4-FFF2-40B4-BE49-F238E27FC236}">
                <a16:creationId xmlns:a16="http://schemas.microsoft.com/office/drawing/2014/main" id="{073795FD-7041-294E-99C3-9C29249A2162}"/>
              </a:ext>
            </a:extLst>
          </p:cNvPr>
          <p:cNvSpPr txBox="1">
            <a:spLocks/>
          </p:cNvSpPr>
          <p:nvPr/>
        </p:nvSpPr>
        <p:spPr>
          <a:xfrm>
            <a:off x="608956" y="2015629"/>
            <a:ext cx="7587987" cy="397505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120000"/>
              </a:lnSpc>
            </a:pPr>
            <a:r>
              <a:rPr lang="en-US" dirty="0">
                <a:solidFill>
                  <a:srgbClr val="1E2E4D"/>
                </a:solidFill>
              </a:rPr>
              <a:t>Quotes from homebuyer workshop feedback survey</a:t>
            </a:r>
          </a:p>
          <a:p>
            <a:pPr>
              <a:lnSpc>
                <a:spcPct val="120000"/>
              </a:lnSpc>
            </a:pPr>
            <a:r>
              <a:rPr lang="en-US" dirty="0">
                <a:solidFill>
                  <a:srgbClr val="1E2E4D"/>
                </a:solidFill>
              </a:rPr>
              <a:t>Photos she emailed when asked</a:t>
            </a:r>
          </a:p>
          <a:p>
            <a:pPr>
              <a:lnSpc>
                <a:spcPct val="120000"/>
              </a:lnSpc>
            </a:pPr>
            <a:r>
              <a:rPr lang="en-US" dirty="0">
                <a:solidFill>
                  <a:srgbClr val="1E2E4D"/>
                </a:solidFill>
              </a:rPr>
              <a:t>Basic information from intake form</a:t>
            </a:r>
          </a:p>
          <a:p>
            <a:pPr>
              <a:lnSpc>
                <a:spcPct val="120000"/>
              </a:lnSpc>
            </a:pPr>
            <a:r>
              <a:rPr lang="en-US" dirty="0">
                <a:solidFill>
                  <a:srgbClr val="1E2E4D"/>
                </a:solidFill>
              </a:rPr>
              <a:t>Counselor anecdotes from talking to her</a:t>
            </a:r>
          </a:p>
        </p:txBody>
      </p:sp>
      <p:sp>
        <p:nvSpPr>
          <p:cNvPr id="13" name="Freeform 123">
            <a:extLst>
              <a:ext uri="{FF2B5EF4-FFF2-40B4-BE49-F238E27FC236}">
                <a16:creationId xmlns:a16="http://schemas.microsoft.com/office/drawing/2014/main" id="{CDD84C08-63E3-8A45-8797-924453FD3159}"/>
              </a:ext>
            </a:extLst>
          </p:cNvPr>
          <p:cNvSpPr>
            <a:spLocks noChangeArrowheads="1"/>
          </p:cNvSpPr>
          <p:nvPr/>
        </p:nvSpPr>
        <p:spPr bwMode="auto">
          <a:xfrm>
            <a:off x="5640712" y="349090"/>
            <a:ext cx="354882" cy="357835"/>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4" name="TextBox 13">
            <a:extLst>
              <a:ext uri="{FF2B5EF4-FFF2-40B4-BE49-F238E27FC236}">
                <a16:creationId xmlns:a16="http://schemas.microsoft.com/office/drawing/2014/main" id="{1EDA0380-FDE8-E043-B477-EFAC6674B1DB}"/>
              </a:ext>
            </a:extLst>
          </p:cNvPr>
          <p:cNvSpPr txBox="1"/>
          <p:nvPr/>
        </p:nvSpPr>
        <p:spPr>
          <a:xfrm>
            <a:off x="608956" y="1114859"/>
            <a:ext cx="3585673"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USING THIS…</a:t>
            </a:r>
          </a:p>
        </p:txBody>
      </p:sp>
    </p:spTree>
    <p:extLst>
      <p:ext uri="{BB962C8B-B14F-4D97-AF65-F5344CB8AC3E}">
        <p14:creationId xmlns:p14="http://schemas.microsoft.com/office/powerpoint/2010/main" val="327530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29000"/>
            <a:ext cx="9144000" cy="266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7" name="Rectangle 16"/>
          <p:cNvSpPr/>
          <p:nvPr/>
        </p:nvSpPr>
        <p:spPr>
          <a:xfrm>
            <a:off x="0" y="6096000"/>
            <a:ext cx="9144001"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0" name="TextBox 9"/>
          <p:cNvSpPr txBox="1"/>
          <p:nvPr/>
        </p:nvSpPr>
        <p:spPr>
          <a:xfrm>
            <a:off x="608956" y="1114859"/>
            <a:ext cx="7949936" cy="646331"/>
          </a:xfrm>
          <a:prstGeom prst="rect">
            <a:avLst/>
          </a:prstGeom>
          <a:noFill/>
        </p:spPr>
        <p:txBody>
          <a:bodyPr wrap="square" rtlCol="0">
            <a:spAutoFit/>
          </a:bodyPr>
          <a:lstStyle/>
          <a:p>
            <a:r>
              <a:rPr lang="en-US" sz="3600" b="1" dirty="0">
                <a:solidFill>
                  <a:srgbClr val="F4A349"/>
                </a:solidFill>
                <a:latin typeface="Avenir Roman" panose="02000503020000020003" pitchFamily="2" charset="0"/>
                <a:ea typeface="Lato" charset="0"/>
                <a:cs typeface="Lato" charset="0"/>
              </a:rPr>
              <a:t>REGISTRATION IS NOW OPEN!</a:t>
            </a:r>
            <a:endParaRPr lang="en-US" sz="5400" b="1" dirty="0">
              <a:solidFill>
                <a:srgbClr val="F4A349"/>
              </a:solidFill>
              <a:latin typeface="Avenir Roman" panose="02000503020000020003" pitchFamily="2" charset="0"/>
              <a:ea typeface="Lato" charset="0"/>
              <a:cs typeface="Lato" charset="0"/>
            </a:endParaRPr>
          </a:p>
        </p:txBody>
      </p:sp>
      <p:sp>
        <p:nvSpPr>
          <p:cNvPr id="12" name="Rectangle 11"/>
          <p:cNvSpPr/>
          <p:nvPr/>
        </p:nvSpPr>
        <p:spPr>
          <a:xfrm>
            <a:off x="608956" y="1971823"/>
            <a:ext cx="7681604" cy="1754326"/>
          </a:xfrm>
          <a:prstGeom prst="rect">
            <a:avLst/>
          </a:prstGeom>
        </p:spPr>
        <p:txBody>
          <a:bodyPr wrap="square">
            <a:spAutoFit/>
          </a:bodyPr>
          <a:lstStyle/>
          <a:p>
            <a:r>
              <a:rPr lang="en-US" sz="2800" b="1" dirty="0">
                <a:solidFill>
                  <a:srgbClr val="21A9DF"/>
                </a:solidFill>
                <a:latin typeface="Avenir Roman" panose="02000503020000020003" pitchFamily="2" charset="0"/>
                <a:ea typeface="Lato" charset="0"/>
                <a:cs typeface="Lato" charset="0"/>
              </a:rPr>
              <a:t>$50 off the full-price conference registration</a:t>
            </a:r>
            <a:br>
              <a:rPr lang="en-US" sz="2000" dirty="0">
                <a:solidFill>
                  <a:srgbClr val="21A9DF"/>
                </a:solidFill>
                <a:latin typeface="Avenir Roman" panose="02000503020000020003" pitchFamily="2" charset="0"/>
                <a:ea typeface="Lato" charset="0"/>
                <a:cs typeface="Lato" charset="0"/>
              </a:rPr>
            </a:br>
            <a:r>
              <a:rPr lang="en-US" sz="2000" dirty="0">
                <a:solidFill>
                  <a:srgbClr val="21A9DF"/>
                </a:solidFill>
                <a:latin typeface="Avenir Roman" panose="02000503020000020003" pitchFamily="2" charset="0"/>
                <a:ea typeface="Lato" charset="0"/>
                <a:cs typeface="Lato" charset="0"/>
              </a:rPr>
              <a:t>This won’t last long – register by August 17 to save!</a:t>
            </a:r>
          </a:p>
          <a:p>
            <a:endParaRPr lang="en-US" sz="2000" dirty="0">
              <a:solidFill>
                <a:srgbClr val="21A9DF"/>
              </a:solidFill>
              <a:latin typeface="Avenir Roman" panose="02000503020000020003" pitchFamily="2" charset="0"/>
              <a:ea typeface="Lato" charset="0"/>
              <a:cs typeface="Lato" charset="0"/>
            </a:endParaRPr>
          </a:p>
          <a:p>
            <a:r>
              <a:rPr lang="en-US" sz="2000" i="1" dirty="0">
                <a:solidFill>
                  <a:srgbClr val="F4A349"/>
                </a:solidFill>
                <a:latin typeface="Avenir Roman" panose="02000503020000020003" pitchFamily="2" charset="0"/>
                <a:ea typeface="Lato" charset="0"/>
                <a:cs typeface="Lato" charset="0"/>
              </a:rPr>
              <a:t>* TIP: You can use FPP-G training funds for registration</a:t>
            </a:r>
          </a:p>
          <a:p>
            <a:endParaRPr lang="en-US" sz="2000" dirty="0">
              <a:solidFill>
                <a:schemeClr val="accent3"/>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21A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pic>
        <p:nvPicPr>
          <p:cNvPr id="4" name="Picture Placeholder 3">
            <a:extLst>
              <a:ext uri="{FF2B5EF4-FFF2-40B4-BE49-F238E27FC236}">
                <a16:creationId xmlns:a16="http://schemas.microsoft.com/office/drawing/2014/main" id="{0A01D538-3737-444C-90A9-99BC66910102}"/>
              </a:ext>
            </a:extLst>
          </p:cNvPr>
          <p:cNvPicPr>
            <a:picLocks noGrp="1" noChangeAspect="1"/>
          </p:cNvPicPr>
          <p:nvPr>
            <p:ph type="pic" sz="quarter" idx="10"/>
          </p:nvPr>
        </p:nvPicPr>
        <p:blipFill>
          <a:blip r:embed="rId3"/>
          <a:srcRect t="11672" b="11672"/>
          <a:stretch>
            <a:fillRect/>
          </a:stretch>
        </p:blipFill>
        <p:spPr/>
      </p:pic>
      <p:sp>
        <p:nvSpPr>
          <p:cNvPr id="9" name="Rectangle 8">
            <a:extLst>
              <a:ext uri="{FF2B5EF4-FFF2-40B4-BE49-F238E27FC236}">
                <a16:creationId xmlns:a16="http://schemas.microsoft.com/office/drawing/2014/main" id="{695CF2F8-D65A-5640-A46C-A2BD42694A7D}"/>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2524188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5900928" y="382724"/>
            <a:ext cx="2689633"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STORIES IN ACTION</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0" name="Content Placeholder 3">
            <a:extLst>
              <a:ext uri="{FF2B5EF4-FFF2-40B4-BE49-F238E27FC236}">
                <a16:creationId xmlns:a16="http://schemas.microsoft.com/office/drawing/2014/main" id="{073795FD-7041-294E-99C3-9C29249A2162}"/>
              </a:ext>
            </a:extLst>
          </p:cNvPr>
          <p:cNvSpPr txBox="1">
            <a:spLocks/>
          </p:cNvSpPr>
          <p:nvPr/>
        </p:nvSpPr>
        <p:spPr>
          <a:xfrm>
            <a:off x="608955" y="1663986"/>
            <a:ext cx="7887345" cy="432669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120000"/>
              </a:lnSpc>
              <a:buNone/>
            </a:pPr>
            <a:endParaRPr lang="en-US" dirty="0">
              <a:solidFill>
                <a:srgbClr val="1E2E4D"/>
              </a:solidFill>
            </a:endParaRPr>
          </a:p>
          <a:p>
            <a:pPr>
              <a:lnSpc>
                <a:spcPct val="120000"/>
              </a:lnSpc>
            </a:pPr>
            <a:r>
              <a:rPr lang="en-US" dirty="0">
                <a:solidFill>
                  <a:srgbClr val="1E2E4D"/>
                </a:solidFill>
              </a:rPr>
              <a:t>SOCIAL MEDIA LENGTH</a:t>
            </a:r>
          </a:p>
          <a:p>
            <a:pPr>
              <a:lnSpc>
                <a:spcPct val="120000"/>
              </a:lnSpc>
            </a:pPr>
            <a:r>
              <a:rPr lang="en-US" dirty="0">
                <a:solidFill>
                  <a:srgbClr val="1E2E4D"/>
                </a:solidFill>
              </a:rPr>
              <a:t>MARKETING EMAILS</a:t>
            </a:r>
          </a:p>
          <a:p>
            <a:pPr>
              <a:lnSpc>
                <a:spcPct val="120000"/>
              </a:lnSpc>
            </a:pPr>
            <a:r>
              <a:rPr lang="en-US" dirty="0">
                <a:solidFill>
                  <a:srgbClr val="1E2E4D"/>
                </a:solidFill>
              </a:rPr>
              <a:t>WEBSITE AND BLOG</a:t>
            </a:r>
          </a:p>
          <a:p>
            <a:pPr>
              <a:lnSpc>
                <a:spcPct val="120000"/>
              </a:lnSpc>
            </a:pPr>
            <a:r>
              <a:rPr lang="en-US" dirty="0">
                <a:solidFill>
                  <a:srgbClr val="1E2E4D"/>
                </a:solidFill>
              </a:rPr>
              <a:t>ANNUAL REPORT</a:t>
            </a:r>
          </a:p>
          <a:p>
            <a:pPr>
              <a:lnSpc>
                <a:spcPct val="120000"/>
              </a:lnSpc>
            </a:pPr>
            <a:r>
              <a:rPr lang="en-US" dirty="0">
                <a:solidFill>
                  <a:srgbClr val="1E2E4D"/>
                </a:solidFill>
              </a:rPr>
              <a:t>NEWSLETTER</a:t>
            </a:r>
          </a:p>
          <a:p>
            <a:pPr>
              <a:lnSpc>
                <a:spcPct val="120000"/>
              </a:lnSpc>
            </a:pPr>
            <a:r>
              <a:rPr lang="en-US" dirty="0">
                <a:solidFill>
                  <a:srgbClr val="1E2E4D"/>
                </a:solidFill>
              </a:rPr>
              <a:t>…for a variety of audiences!</a:t>
            </a:r>
          </a:p>
        </p:txBody>
      </p:sp>
      <p:sp>
        <p:nvSpPr>
          <p:cNvPr id="13" name="Freeform 123">
            <a:extLst>
              <a:ext uri="{FF2B5EF4-FFF2-40B4-BE49-F238E27FC236}">
                <a16:creationId xmlns:a16="http://schemas.microsoft.com/office/drawing/2014/main" id="{CDD84C08-63E3-8A45-8797-924453FD3159}"/>
              </a:ext>
            </a:extLst>
          </p:cNvPr>
          <p:cNvSpPr>
            <a:spLocks noChangeArrowheads="1"/>
          </p:cNvSpPr>
          <p:nvPr/>
        </p:nvSpPr>
        <p:spPr bwMode="auto">
          <a:xfrm>
            <a:off x="5640712" y="349090"/>
            <a:ext cx="354882" cy="357835"/>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tx1">
              <a:alpha val="40000"/>
            </a:schemeClr>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14" name="TextBox 13">
            <a:extLst>
              <a:ext uri="{FF2B5EF4-FFF2-40B4-BE49-F238E27FC236}">
                <a16:creationId xmlns:a16="http://schemas.microsoft.com/office/drawing/2014/main" id="{1EDA0380-FDE8-E043-B477-EFAC6674B1DB}"/>
              </a:ext>
            </a:extLst>
          </p:cNvPr>
          <p:cNvSpPr txBox="1"/>
          <p:nvPr/>
        </p:nvSpPr>
        <p:spPr>
          <a:xfrm>
            <a:off x="608956" y="1114859"/>
            <a:ext cx="7887344" cy="646331"/>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STORY MAD LIBS</a:t>
            </a:r>
          </a:p>
        </p:txBody>
      </p:sp>
    </p:spTree>
    <p:extLst>
      <p:ext uri="{BB962C8B-B14F-4D97-AF65-F5344CB8AC3E}">
        <p14:creationId xmlns:p14="http://schemas.microsoft.com/office/powerpoint/2010/main" val="939372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19458" name="Picture 2" descr="http://housingactionil.org/wp-content/uploads/2018/06/storytelling_banner.png">
            <a:extLst>
              <a:ext uri="{FF2B5EF4-FFF2-40B4-BE49-F238E27FC236}">
                <a16:creationId xmlns:a16="http://schemas.microsoft.com/office/drawing/2014/main" id="{7229C3D4-7180-B849-9E51-480BE62DF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746" y="1665018"/>
            <a:ext cx="7283764" cy="218512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767EA4-D255-F546-993D-F7CD764AA6D2}"/>
              </a:ext>
            </a:extLst>
          </p:cNvPr>
          <p:cNvSpPr txBox="1"/>
          <p:nvPr/>
        </p:nvSpPr>
        <p:spPr>
          <a:xfrm>
            <a:off x="608956" y="1114859"/>
            <a:ext cx="7887344" cy="1061829"/>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RESOURCES</a:t>
            </a:r>
          </a:p>
          <a:p>
            <a:pPr lvl="1"/>
            <a:endParaRPr lang="en-US" sz="600" dirty="0">
              <a:solidFill>
                <a:srgbClr val="21314D"/>
              </a:solidFill>
              <a:latin typeface="Avenir Roman" panose="02000503020000020003" pitchFamily="2" charset="0"/>
              <a:ea typeface="Lato" charset="0"/>
              <a:cs typeface="Lato" charset="0"/>
            </a:endParaRPr>
          </a:p>
          <a:p>
            <a:pPr algn="ctr"/>
            <a:r>
              <a:rPr lang="en-US" sz="2000" dirty="0" err="1">
                <a:solidFill>
                  <a:srgbClr val="21314D"/>
                </a:solidFill>
                <a:latin typeface="Avenir Roman" panose="02000503020000020003" pitchFamily="2" charset="0"/>
                <a:ea typeface="Lato" charset="0"/>
                <a:cs typeface="Lato" charset="0"/>
              </a:rPr>
              <a:t>housingactionil.org</a:t>
            </a:r>
            <a:r>
              <a:rPr lang="en-US" sz="2000" dirty="0">
                <a:solidFill>
                  <a:srgbClr val="21314D"/>
                </a:solidFill>
                <a:latin typeface="Avenir Roman" panose="02000503020000020003" pitchFamily="2" charset="0"/>
                <a:ea typeface="Lato" charset="0"/>
                <a:cs typeface="Lato" charset="0"/>
              </a:rPr>
              <a:t>/storytelling</a:t>
            </a:r>
          </a:p>
        </p:txBody>
      </p:sp>
      <p:pic>
        <p:nvPicPr>
          <p:cNvPr id="4" name="Picture 3">
            <a:extLst>
              <a:ext uri="{FF2B5EF4-FFF2-40B4-BE49-F238E27FC236}">
                <a16:creationId xmlns:a16="http://schemas.microsoft.com/office/drawing/2014/main" id="{80EFF9D7-BA56-4844-8D7E-963EAD13FAF2}"/>
              </a:ext>
            </a:extLst>
          </p:cNvPr>
          <p:cNvPicPr>
            <a:picLocks noChangeAspect="1"/>
          </p:cNvPicPr>
          <p:nvPr/>
        </p:nvPicPr>
        <p:blipFill rotWithShape="1">
          <a:blip r:embed="rId4"/>
          <a:srcRect b="45530"/>
          <a:stretch/>
        </p:blipFill>
        <p:spPr>
          <a:xfrm>
            <a:off x="497956" y="3402119"/>
            <a:ext cx="8208722" cy="2487865"/>
          </a:xfrm>
          <a:prstGeom prst="rect">
            <a:avLst/>
          </a:prstGeom>
        </p:spPr>
      </p:pic>
    </p:spTree>
    <p:extLst>
      <p:ext uri="{BB962C8B-B14F-4D97-AF65-F5344CB8AC3E}">
        <p14:creationId xmlns:p14="http://schemas.microsoft.com/office/powerpoint/2010/main" val="1801953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6" name="TextBox 5">
            <a:extLst>
              <a:ext uri="{FF2B5EF4-FFF2-40B4-BE49-F238E27FC236}">
                <a16:creationId xmlns:a16="http://schemas.microsoft.com/office/drawing/2014/main" id="{73767EA4-D255-F546-993D-F7CD764AA6D2}"/>
              </a:ext>
            </a:extLst>
          </p:cNvPr>
          <p:cNvSpPr txBox="1"/>
          <p:nvPr/>
        </p:nvSpPr>
        <p:spPr>
          <a:xfrm>
            <a:off x="608956" y="1114859"/>
            <a:ext cx="7887344" cy="3231654"/>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RESOURCES (FPP-G)</a:t>
            </a:r>
          </a:p>
          <a:p>
            <a:pPr lvl="1"/>
            <a:endParaRPr lang="en-US" sz="2800" dirty="0">
              <a:solidFill>
                <a:srgbClr val="21314D"/>
              </a:solidFill>
              <a:latin typeface="Avenir Roman" panose="02000503020000020003" pitchFamily="2" charset="0"/>
              <a:ea typeface="Lato" charset="0"/>
              <a:cs typeface="Lato" charset="0"/>
            </a:endParaRPr>
          </a:p>
          <a:p>
            <a:pPr marL="457200" indent="-457200">
              <a:buFont typeface="Arial" panose="020B0604020202020204" pitchFamily="34" charset="0"/>
              <a:buChar char="•"/>
            </a:pPr>
            <a:r>
              <a:rPr lang="en-US" sz="2800" dirty="0">
                <a:solidFill>
                  <a:srgbClr val="21314D"/>
                </a:solidFill>
                <a:latin typeface="Avenir Roman" panose="02000503020000020003" pitchFamily="2" charset="0"/>
                <a:ea typeface="Lato" charset="0"/>
                <a:cs typeface="Lato" charset="0"/>
              </a:rPr>
              <a:t>Best practices for storytelling</a:t>
            </a:r>
          </a:p>
          <a:p>
            <a:pPr marL="457200" indent="-457200">
              <a:buFont typeface="Arial" panose="020B0604020202020204" pitchFamily="34" charset="0"/>
              <a:buChar char="•"/>
            </a:pPr>
            <a:r>
              <a:rPr lang="en-US" sz="2800" dirty="0">
                <a:solidFill>
                  <a:srgbClr val="21314D"/>
                </a:solidFill>
                <a:latin typeface="Avenir Roman" panose="02000503020000020003" pitchFamily="2" charset="0"/>
                <a:ea typeface="Lato" charset="0"/>
                <a:cs typeface="Lato" charset="0"/>
              </a:rPr>
              <a:t>Story/photo waiver</a:t>
            </a:r>
          </a:p>
          <a:p>
            <a:pPr marL="457200" indent="-457200">
              <a:buFont typeface="Arial" panose="020B0604020202020204" pitchFamily="34" charset="0"/>
              <a:buChar char="•"/>
            </a:pPr>
            <a:r>
              <a:rPr lang="en-US" sz="2800" dirty="0">
                <a:solidFill>
                  <a:srgbClr val="21314D"/>
                </a:solidFill>
                <a:latin typeface="Avenir Roman" panose="02000503020000020003" pitchFamily="2" charset="0"/>
                <a:ea typeface="Lato" charset="0"/>
                <a:cs typeface="Lato" charset="0"/>
              </a:rPr>
              <a:t>Client story form</a:t>
            </a:r>
          </a:p>
          <a:p>
            <a:pPr marL="457200" indent="-457200">
              <a:buFont typeface="Arial" panose="020B0604020202020204" pitchFamily="34" charset="0"/>
              <a:buChar char="•"/>
            </a:pPr>
            <a:r>
              <a:rPr lang="en-US" sz="2800" dirty="0">
                <a:solidFill>
                  <a:srgbClr val="21314D"/>
                </a:solidFill>
                <a:latin typeface="Avenir Roman" panose="02000503020000020003" pitchFamily="2" charset="0"/>
                <a:ea typeface="Lato" charset="0"/>
                <a:cs typeface="Lato" charset="0"/>
              </a:rPr>
              <a:t>Questions for housing counseling client</a:t>
            </a:r>
          </a:p>
          <a:p>
            <a:pPr marL="457200" indent="-457200">
              <a:buFont typeface="Arial" panose="020B0604020202020204" pitchFamily="34" charset="0"/>
              <a:buChar char="•"/>
            </a:pPr>
            <a:r>
              <a:rPr lang="en-US" sz="2800" dirty="0">
                <a:solidFill>
                  <a:srgbClr val="21314D"/>
                </a:solidFill>
                <a:latin typeface="Avenir Roman" panose="02000503020000020003" pitchFamily="2" charset="0"/>
                <a:ea typeface="Lato" charset="0"/>
                <a:cs typeface="Lato" charset="0"/>
              </a:rPr>
              <a:t>Choose your own adventure?</a:t>
            </a:r>
            <a:endParaRPr lang="en-US" sz="2400" dirty="0">
              <a:solidFill>
                <a:srgbClr val="21314D"/>
              </a:solidFill>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314802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987" y="-1"/>
            <a:ext cx="9144000" cy="7367451"/>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10" name="TextBox 9"/>
          <p:cNvSpPr txBox="1"/>
          <p:nvPr/>
        </p:nvSpPr>
        <p:spPr>
          <a:xfrm>
            <a:off x="663742" y="1572707"/>
            <a:ext cx="7848600" cy="1323439"/>
          </a:xfrm>
          <a:prstGeom prst="rect">
            <a:avLst/>
          </a:prstGeom>
          <a:noFill/>
        </p:spPr>
        <p:txBody>
          <a:bodyPr wrap="square" rtlCol="0">
            <a:spAutoFit/>
          </a:bodyPr>
          <a:lstStyle/>
          <a:p>
            <a:pPr algn="ctr"/>
            <a:r>
              <a:rPr lang="en-US" sz="8000" b="1" dirty="0">
                <a:solidFill>
                  <a:schemeClr val="bg1"/>
                </a:solidFill>
                <a:latin typeface="Avenir Roman" panose="02000503020000020003" pitchFamily="2" charset="0"/>
                <a:ea typeface="Lato" charset="0"/>
                <a:cs typeface="Arial" panose="020B0604020202020204" pitchFamily="34" charset="0"/>
              </a:rPr>
              <a:t>THANK YOU</a:t>
            </a:r>
            <a:endParaRPr lang="en-US" sz="13800" b="1" dirty="0">
              <a:solidFill>
                <a:schemeClr val="bg1"/>
              </a:solidFill>
              <a:latin typeface="Avenir Roman" panose="02000503020000020003" pitchFamily="2" charset="0"/>
              <a:ea typeface="Lato" charset="0"/>
              <a:cs typeface="Arial" panose="020B0604020202020204" pitchFamily="34" charset="0"/>
            </a:endParaRPr>
          </a:p>
        </p:txBody>
      </p:sp>
      <p:sp>
        <p:nvSpPr>
          <p:cNvPr id="12" name="Rectangle 11"/>
          <p:cNvSpPr/>
          <p:nvPr/>
        </p:nvSpPr>
        <p:spPr>
          <a:xfrm>
            <a:off x="2650879" y="2896146"/>
            <a:ext cx="3874325" cy="523220"/>
          </a:xfrm>
          <a:prstGeom prst="rect">
            <a:avLst/>
          </a:prstGeom>
        </p:spPr>
        <p:txBody>
          <a:bodyPr wrap="square">
            <a:spAutoFit/>
          </a:bodyPr>
          <a:lstStyle/>
          <a:p>
            <a:pPr algn="ctr"/>
            <a:r>
              <a:rPr lang="en-US" sz="2800" dirty="0">
                <a:solidFill>
                  <a:schemeClr val="bg1"/>
                </a:solidFill>
                <a:latin typeface="Avenir Roman" panose="02000503020000020003" pitchFamily="2" charset="0"/>
                <a:ea typeface="Lato" charset="0"/>
                <a:cs typeface="Arial" panose="020B0604020202020204" pitchFamily="34" charset="0"/>
              </a:rPr>
              <a:t>QUESTIONS?</a:t>
            </a:r>
            <a:endParaRPr lang="en-US" sz="2800" dirty="0">
              <a:solidFill>
                <a:schemeClr val="bg1"/>
              </a:solidFill>
              <a:effectLst/>
              <a:latin typeface="Avenir Roman" panose="02000503020000020003" pitchFamily="2" charset="0"/>
              <a:ea typeface="Lato" charset="0"/>
              <a:cs typeface="Arial" panose="020B0604020202020204" pitchFamily="34" charset="0"/>
            </a:endParaRPr>
          </a:p>
        </p:txBody>
      </p:sp>
      <p:sp>
        <p:nvSpPr>
          <p:cNvPr id="15" name="Rectangle 14">
            <a:extLst>
              <a:ext uri="{FF2B5EF4-FFF2-40B4-BE49-F238E27FC236}">
                <a16:creationId xmlns:a16="http://schemas.microsoft.com/office/drawing/2014/main" id="{183CA88E-BED4-C345-9F32-94ADBC470F08}"/>
              </a:ext>
            </a:extLst>
          </p:cNvPr>
          <p:cNvSpPr/>
          <p:nvPr/>
        </p:nvSpPr>
        <p:spPr>
          <a:xfrm>
            <a:off x="16042" y="6607368"/>
            <a:ext cx="9144001" cy="76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6" name="Rectangle 15">
            <a:extLst>
              <a:ext uri="{FF2B5EF4-FFF2-40B4-BE49-F238E27FC236}">
                <a16:creationId xmlns:a16="http://schemas.microsoft.com/office/drawing/2014/main" id="{0A404663-AC6D-6D49-8C95-5EB9819BEB3F}"/>
              </a:ext>
            </a:extLst>
          </p:cNvPr>
          <p:cNvSpPr/>
          <p:nvPr/>
        </p:nvSpPr>
        <p:spPr>
          <a:xfrm>
            <a:off x="4194629" y="6801959"/>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7" name="Rectangle 16">
            <a:extLst>
              <a:ext uri="{FF2B5EF4-FFF2-40B4-BE49-F238E27FC236}">
                <a16:creationId xmlns:a16="http://schemas.microsoft.com/office/drawing/2014/main" id="{9EB8F10A-A645-6245-91EE-F0B5A383C55F}"/>
              </a:ext>
            </a:extLst>
          </p:cNvPr>
          <p:cNvSpPr/>
          <p:nvPr/>
        </p:nvSpPr>
        <p:spPr>
          <a:xfrm>
            <a:off x="2970519" y="3683724"/>
            <a:ext cx="3516386" cy="975716"/>
          </a:xfrm>
          <a:prstGeom prst="rect">
            <a:avLst/>
          </a:prstGeom>
        </p:spPr>
        <p:txBody>
          <a:bodyPr wrap="square">
            <a:spAutoFit/>
          </a:bodyPr>
          <a:lstStyle/>
          <a:p>
            <a:pPr algn="ctr">
              <a:lnSpc>
                <a:spcPct val="150000"/>
              </a:lnSpc>
            </a:pPr>
            <a:r>
              <a:rPr lang="en-US" sz="2000" b="1" dirty="0">
                <a:solidFill>
                  <a:schemeClr val="bg1"/>
                </a:solidFill>
                <a:latin typeface="Avenir Roman" panose="02000503020000020003" pitchFamily="2" charset="0"/>
                <a:ea typeface="Lato" charset="0"/>
                <a:cs typeface="Lato" charset="0"/>
              </a:rPr>
              <a:t>KRISTIN GINGER</a:t>
            </a:r>
          </a:p>
          <a:p>
            <a:pPr algn="ctr">
              <a:lnSpc>
                <a:spcPct val="150000"/>
              </a:lnSpc>
            </a:pPr>
            <a:r>
              <a:rPr lang="en-US" sz="2000" b="1" dirty="0" err="1">
                <a:solidFill>
                  <a:schemeClr val="bg1"/>
                </a:solidFill>
                <a:latin typeface="Avenir Roman" panose="02000503020000020003" pitchFamily="2" charset="0"/>
                <a:ea typeface="Lato" charset="0"/>
                <a:cs typeface="Lato" charset="0"/>
              </a:rPr>
              <a:t>k</a:t>
            </a:r>
            <a:r>
              <a:rPr lang="en-US" sz="2000" b="1" dirty="0" err="1">
                <a:solidFill>
                  <a:schemeClr val="bg1"/>
                </a:solidFill>
                <a:effectLst/>
                <a:latin typeface="Avenir Roman" panose="02000503020000020003" pitchFamily="2" charset="0"/>
                <a:ea typeface="Lato" charset="0"/>
                <a:cs typeface="Lato" charset="0"/>
              </a:rPr>
              <a:t>ristin@housingactionil.org</a:t>
            </a:r>
            <a:endParaRPr lang="en-US" sz="2000" b="1" dirty="0">
              <a:solidFill>
                <a:schemeClr val="bg1"/>
              </a:solidFill>
              <a:effectLst/>
              <a:latin typeface="Avenir Roman" panose="02000503020000020003" pitchFamily="2" charset="0"/>
              <a:ea typeface="Lato" charset="0"/>
              <a:cs typeface="Lato" charset="0"/>
            </a:endParaRPr>
          </a:p>
        </p:txBody>
      </p:sp>
      <p:sp>
        <p:nvSpPr>
          <p:cNvPr id="18" name="Rectangle 17">
            <a:extLst>
              <a:ext uri="{FF2B5EF4-FFF2-40B4-BE49-F238E27FC236}">
                <a16:creationId xmlns:a16="http://schemas.microsoft.com/office/drawing/2014/main" id="{B106CB47-61A4-854E-8F74-A3A01DBEC5DB}"/>
              </a:ext>
            </a:extLst>
          </p:cNvPr>
          <p:cNvSpPr/>
          <p:nvPr/>
        </p:nvSpPr>
        <p:spPr>
          <a:xfrm>
            <a:off x="2932221" y="4835504"/>
            <a:ext cx="3592983" cy="975716"/>
          </a:xfrm>
          <a:prstGeom prst="rect">
            <a:avLst/>
          </a:prstGeom>
        </p:spPr>
        <p:txBody>
          <a:bodyPr wrap="square">
            <a:spAutoFit/>
          </a:bodyPr>
          <a:lstStyle/>
          <a:p>
            <a:pPr algn="ctr">
              <a:lnSpc>
                <a:spcPct val="150000"/>
              </a:lnSpc>
            </a:pPr>
            <a:r>
              <a:rPr lang="en-US" sz="2000" b="1" dirty="0">
                <a:solidFill>
                  <a:schemeClr val="bg1"/>
                </a:solidFill>
                <a:latin typeface="Avenir Roman" panose="02000503020000020003" pitchFamily="2" charset="0"/>
                <a:ea typeface="Lato" charset="0"/>
                <a:cs typeface="Lato" charset="0"/>
              </a:rPr>
              <a:t>MARISSA DIEKHOFF</a:t>
            </a:r>
          </a:p>
          <a:p>
            <a:pPr algn="ctr">
              <a:lnSpc>
                <a:spcPct val="150000"/>
              </a:lnSpc>
            </a:pPr>
            <a:r>
              <a:rPr lang="en-US" sz="2000" b="1" dirty="0" err="1">
                <a:solidFill>
                  <a:schemeClr val="bg1"/>
                </a:solidFill>
                <a:effectLst/>
                <a:latin typeface="Avenir Roman" panose="02000503020000020003" pitchFamily="2" charset="0"/>
                <a:ea typeface="Lato" charset="0"/>
                <a:cs typeface="Lato" charset="0"/>
              </a:rPr>
              <a:t>marissa@housingactionil.org</a:t>
            </a:r>
            <a:endParaRPr lang="en-US" sz="2000" b="1"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1257133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096000"/>
          </a:xfrm>
          <a:prstGeom prst="rect">
            <a:avLst/>
          </a:prstGeom>
          <a:solidFill>
            <a:srgbClr val="A22B3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Braggadocio" pitchFamily="82" charset="77"/>
              <a:cs typeface="Adobe Naskh Medium" pitchFamily="2" charset="-78"/>
            </a:endParaRPr>
          </a:p>
        </p:txBody>
      </p:sp>
      <p:sp>
        <p:nvSpPr>
          <p:cNvPr id="5" name="Rectangle 4"/>
          <p:cNvSpPr/>
          <p:nvPr/>
        </p:nvSpPr>
        <p:spPr>
          <a:xfrm>
            <a:off x="0" y="0"/>
            <a:ext cx="4572000" cy="60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sp>
        <p:nvSpPr>
          <p:cNvPr id="7" name="Rectangle 6"/>
          <p:cNvSpPr/>
          <p:nvPr/>
        </p:nvSpPr>
        <p:spPr>
          <a:xfrm>
            <a:off x="0" y="6096000"/>
            <a:ext cx="9144000" cy="762000"/>
          </a:xfrm>
          <a:prstGeom prst="rect">
            <a:avLst/>
          </a:prstGeom>
          <a:solidFill>
            <a:srgbClr val="21314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Lato Regular" charset="0"/>
            </a:endParaRPr>
          </a:p>
        </p:txBody>
      </p:sp>
      <p:grpSp>
        <p:nvGrpSpPr>
          <p:cNvPr id="14" name="Group 13"/>
          <p:cNvGrpSpPr/>
          <p:nvPr/>
        </p:nvGrpSpPr>
        <p:grpSpPr>
          <a:xfrm>
            <a:off x="4974215" y="1146158"/>
            <a:ext cx="3751773" cy="3625864"/>
            <a:chOff x="4974215" y="937152"/>
            <a:chExt cx="3751773" cy="3625864"/>
          </a:xfrm>
        </p:grpSpPr>
        <p:sp>
          <p:nvSpPr>
            <p:cNvPr id="8" name="Rectangle 7"/>
            <p:cNvSpPr/>
            <p:nvPr/>
          </p:nvSpPr>
          <p:spPr>
            <a:xfrm>
              <a:off x="4974215" y="2316247"/>
              <a:ext cx="3751773" cy="2246769"/>
            </a:xfrm>
            <a:prstGeom prst="rect">
              <a:avLst/>
            </a:prstGeom>
          </p:spPr>
          <p:txBody>
            <a:bodyPr wrap="square">
              <a:spAutoFit/>
            </a:bodyPr>
            <a:lstStyle/>
            <a:p>
              <a:pPr lvl="1"/>
              <a:r>
                <a:rPr lang="en-US" sz="2000" dirty="0">
                  <a:solidFill>
                    <a:schemeClr val="bg1"/>
                  </a:solidFill>
                  <a:latin typeface="Avenir Roman" panose="02000503020000020003" pitchFamily="2" charset="0"/>
                  <a:ea typeface="Lato" charset="0"/>
                  <a:cs typeface="Lato" charset="0"/>
                </a:rPr>
                <a:t>WHY, WHAT, HOW</a:t>
              </a:r>
              <a:br>
                <a:rPr lang="en-US" sz="2000" dirty="0">
                  <a:solidFill>
                    <a:schemeClr val="bg1"/>
                  </a:solidFill>
                  <a:effectLst/>
                  <a:latin typeface="Avenir Roman" panose="02000503020000020003" pitchFamily="2" charset="0"/>
                  <a:ea typeface="Lato" charset="0"/>
                  <a:cs typeface="Lato" charset="0"/>
                </a:rPr>
              </a:br>
              <a:endParaRPr lang="en-US" sz="2000" dirty="0">
                <a:solidFill>
                  <a:schemeClr val="bg1"/>
                </a:solidFill>
                <a:effectLst/>
                <a:latin typeface="Avenir Roman" panose="02000503020000020003" pitchFamily="2" charset="0"/>
                <a:ea typeface="Lato" charset="0"/>
                <a:cs typeface="Lato" charset="0"/>
              </a:endParaRPr>
            </a:p>
            <a:p>
              <a:pPr lvl="1"/>
              <a:r>
                <a:rPr lang="en-US" sz="2000" dirty="0">
                  <a:solidFill>
                    <a:schemeClr val="bg1"/>
                  </a:solidFill>
                  <a:latin typeface="Avenir Roman" panose="02000503020000020003" pitchFamily="2" charset="0"/>
                  <a:ea typeface="Lato" charset="0"/>
                  <a:cs typeface="Lato" charset="0"/>
                </a:rPr>
                <a:t>GATHERING STORIES</a:t>
              </a:r>
              <a:br>
                <a:rPr lang="en-US" sz="2000" dirty="0">
                  <a:solidFill>
                    <a:schemeClr val="bg1"/>
                  </a:solidFill>
                  <a:effectLst/>
                  <a:latin typeface="Avenir Roman" panose="02000503020000020003" pitchFamily="2" charset="0"/>
                  <a:ea typeface="Lato" charset="0"/>
                  <a:cs typeface="Lato" charset="0"/>
                </a:rPr>
              </a:br>
              <a:endParaRPr lang="en-US" sz="2000" dirty="0">
                <a:solidFill>
                  <a:schemeClr val="bg1"/>
                </a:solidFill>
                <a:effectLst/>
                <a:latin typeface="Avenir Roman" panose="02000503020000020003" pitchFamily="2" charset="0"/>
                <a:ea typeface="Lato" charset="0"/>
                <a:cs typeface="Lato" charset="0"/>
              </a:endParaRPr>
            </a:p>
            <a:p>
              <a:pPr lvl="1"/>
              <a:r>
                <a:rPr lang="en-US" sz="2000" dirty="0">
                  <a:solidFill>
                    <a:schemeClr val="bg1"/>
                  </a:solidFill>
                  <a:effectLst/>
                  <a:latin typeface="Avenir Roman" panose="02000503020000020003" pitchFamily="2" charset="0"/>
                  <a:ea typeface="Lato" charset="0"/>
                  <a:cs typeface="Lato" charset="0"/>
                </a:rPr>
                <a:t>SHAPING STORIES</a:t>
              </a:r>
              <a:br>
                <a:rPr lang="en-US" sz="2000" dirty="0">
                  <a:solidFill>
                    <a:schemeClr val="bg1"/>
                  </a:solidFill>
                  <a:effectLst/>
                  <a:latin typeface="Avenir Roman" panose="02000503020000020003" pitchFamily="2" charset="0"/>
                  <a:ea typeface="Lato" charset="0"/>
                  <a:cs typeface="Lato" charset="0"/>
                </a:rPr>
              </a:br>
              <a:endParaRPr lang="en-US" sz="2000" dirty="0">
                <a:solidFill>
                  <a:schemeClr val="bg1"/>
                </a:solidFill>
                <a:latin typeface="Avenir Roman" panose="02000503020000020003" pitchFamily="2" charset="0"/>
                <a:ea typeface="Lato" charset="0"/>
                <a:cs typeface="Lato" charset="0"/>
              </a:endParaRPr>
            </a:p>
            <a:p>
              <a:pPr lvl="1"/>
              <a:r>
                <a:rPr lang="en-US" sz="2000" dirty="0">
                  <a:solidFill>
                    <a:schemeClr val="bg1"/>
                  </a:solidFill>
                  <a:latin typeface="Avenir Roman" panose="02000503020000020003" pitchFamily="2" charset="0"/>
                  <a:ea typeface="Lato" charset="0"/>
                  <a:cs typeface="Lato" charset="0"/>
                </a:rPr>
                <a:t>STORIES IN ACTION</a:t>
              </a:r>
              <a:endParaRPr lang="en-US" sz="2000" dirty="0">
                <a:solidFill>
                  <a:schemeClr val="bg1"/>
                </a:solidFill>
                <a:effectLst/>
                <a:latin typeface="Avenir Roman" panose="02000503020000020003" pitchFamily="2" charset="0"/>
                <a:ea typeface="Lato" charset="0"/>
                <a:cs typeface="Lato" charset="0"/>
              </a:endParaRPr>
            </a:p>
          </p:txBody>
        </p:sp>
        <p:sp>
          <p:nvSpPr>
            <p:cNvPr id="11" name="TextBox 10"/>
            <p:cNvSpPr txBox="1"/>
            <p:nvPr/>
          </p:nvSpPr>
          <p:spPr>
            <a:xfrm>
              <a:off x="4974215" y="937152"/>
              <a:ext cx="3495959" cy="1077218"/>
            </a:xfrm>
            <a:prstGeom prst="rect">
              <a:avLst/>
            </a:prstGeom>
            <a:noFill/>
          </p:spPr>
          <p:txBody>
            <a:bodyPr wrap="square" rtlCol="0">
              <a:spAutoFit/>
            </a:bodyPr>
            <a:lstStyle/>
            <a:p>
              <a:r>
                <a:rPr lang="en-US" sz="3200" b="1" dirty="0">
                  <a:solidFill>
                    <a:schemeClr val="bg1"/>
                  </a:solidFill>
                  <a:latin typeface="Avenir Roman" panose="02000503020000020003" pitchFamily="2" charset="0"/>
                  <a:ea typeface="Lato" charset="0"/>
                  <a:cs typeface="Lato" charset="0"/>
                </a:rPr>
                <a:t>TODAY’S AGENDA</a:t>
              </a:r>
              <a:endParaRPr lang="en-US" sz="4800" b="1" dirty="0">
                <a:solidFill>
                  <a:schemeClr val="bg1"/>
                </a:solidFill>
                <a:latin typeface="Avenir Roman" panose="02000503020000020003" pitchFamily="2" charset="0"/>
                <a:ea typeface="Lato" charset="0"/>
                <a:cs typeface="Lato" charset="0"/>
              </a:endParaRPr>
            </a:p>
          </p:txBody>
        </p:sp>
      </p:grpSp>
      <p:sp>
        <p:nvSpPr>
          <p:cNvPr id="13" name="Rectangle 12"/>
          <p:cNvSpPr/>
          <p:nvPr/>
        </p:nvSpPr>
        <p:spPr>
          <a:xfrm>
            <a:off x="697675" y="762000"/>
            <a:ext cx="7798625" cy="984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Regular" charset="0"/>
            </a:endParaRPr>
          </a:p>
        </p:txBody>
      </p:sp>
      <p:pic>
        <p:nvPicPr>
          <p:cNvPr id="9" name="Picture Placeholder 8">
            <a:extLst>
              <a:ext uri="{FF2B5EF4-FFF2-40B4-BE49-F238E27FC236}">
                <a16:creationId xmlns:a16="http://schemas.microsoft.com/office/drawing/2014/main" id="{D62BC256-B714-1F48-8692-6D73FC308436}"/>
              </a:ext>
            </a:extLst>
          </p:cNvPr>
          <p:cNvPicPr>
            <a:picLocks noGrp="1" noChangeAspect="1"/>
          </p:cNvPicPr>
          <p:nvPr>
            <p:ph type="pic" sz="quarter" idx="10"/>
          </p:nvPr>
        </p:nvPicPr>
        <p:blipFill>
          <a:blip r:embed="rId3"/>
          <a:srcRect l="17172" r="17172"/>
          <a:stretch>
            <a:fillRect/>
          </a:stretch>
        </p:blipFill>
        <p:spPr>
          <a:xfrm>
            <a:off x="0" y="0"/>
            <a:ext cx="4572000" cy="6096000"/>
          </a:xfrm>
        </p:spPr>
      </p:pic>
      <p:sp>
        <p:nvSpPr>
          <p:cNvPr id="10" name="Rectangle 9">
            <a:extLst>
              <a:ext uri="{FF2B5EF4-FFF2-40B4-BE49-F238E27FC236}">
                <a16:creationId xmlns:a16="http://schemas.microsoft.com/office/drawing/2014/main" id="{8BFF9DCE-0D99-4942-BCB5-1EF6E2AB1C45}"/>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9" name="Freeform 71">
            <a:extLst>
              <a:ext uri="{FF2B5EF4-FFF2-40B4-BE49-F238E27FC236}">
                <a16:creationId xmlns:a16="http://schemas.microsoft.com/office/drawing/2014/main" id="{0E37D8D0-596F-4947-9557-39826D0C221C}"/>
              </a:ext>
            </a:extLst>
          </p:cNvPr>
          <p:cNvSpPr>
            <a:spLocks noChangeArrowheads="1"/>
          </p:cNvSpPr>
          <p:nvPr/>
        </p:nvSpPr>
        <p:spPr bwMode="auto">
          <a:xfrm>
            <a:off x="4975356" y="3179854"/>
            <a:ext cx="349678" cy="256619"/>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0" name="Freeform 106">
            <a:extLst>
              <a:ext uri="{FF2B5EF4-FFF2-40B4-BE49-F238E27FC236}">
                <a16:creationId xmlns:a16="http://schemas.microsoft.com/office/drawing/2014/main" id="{696114EC-ED22-7043-B831-389D3E8E5CD3}"/>
              </a:ext>
            </a:extLst>
          </p:cNvPr>
          <p:cNvSpPr>
            <a:spLocks noChangeArrowheads="1"/>
          </p:cNvSpPr>
          <p:nvPr/>
        </p:nvSpPr>
        <p:spPr bwMode="auto">
          <a:xfrm>
            <a:off x="4977235" y="3757022"/>
            <a:ext cx="279951" cy="390552"/>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1" name="Freeform 123">
            <a:extLst>
              <a:ext uri="{FF2B5EF4-FFF2-40B4-BE49-F238E27FC236}">
                <a16:creationId xmlns:a16="http://schemas.microsoft.com/office/drawing/2014/main" id="{98E396A9-8E46-1344-AA6E-B243B7695DBC}"/>
              </a:ext>
            </a:extLst>
          </p:cNvPr>
          <p:cNvSpPr>
            <a:spLocks noChangeArrowheads="1"/>
          </p:cNvSpPr>
          <p:nvPr/>
        </p:nvSpPr>
        <p:spPr bwMode="auto">
          <a:xfrm>
            <a:off x="4970152" y="4347693"/>
            <a:ext cx="354882" cy="357835"/>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p:spPr>
        <p:txBody>
          <a:bodyPr wrap="none" lIns="91424" tIns="45712" rIns="91424" bIns="45712" anchor="ctr"/>
          <a:lstStyle/>
          <a:p>
            <a:pPr defTabSz="1218987" fontAlgn="auto">
              <a:spcBef>
                <a:spcPts val="0"/>
              </a:spcBef>
              <a:spcAft>
                <a:spcPts val="0"/>
              </a:spcAft>
              <a:defRPr/>
            </a:pPr>
            <a:endParaRPr lang="en-US" dirty="0">
              <a:latin typeface="Lato Regular" charset="0"/>
              <a:ea typeface="+mn-ea"/>
            </a:endParaRPr>
          </a:p>
        </p:txBody>
      </p:sp>
      <p:sp>
        <p:nvSpPr>
          <p:cNvPr id="2" name="TextBox 1">
            <a:extLst>
              <a:ext uri="{FF2B5EF4-FFF2-40B4-BE49-F238E27FC236}">
                <a16:creationId xmlns:a16="http://schemas.microsoft.com/office/drawing/2014/main" id="{7131BE53-997B-8A49-852E-9FE2350392F1}"/>
              </a:ext>
            </a:extLst>
          </p:cNvPr>
          <p:cNvSpPr txBox="1"/>
          <p:nvPr/>
        </p:nvSpPr>
        <p:spPr>
          <a:xfrm>
            <a:off x="4938315" y="2410071"/>
            <a:ext cx="357790" cy="523220"/>
          </a:xfrm>
          <a:prstGeom prst="rect">
            <a:avLst/>
          </a:prstGeom>
          <a:noFill/>
        </p:spPr>
        <p:txBody>
          <a:bodyPr wrap="none" rtlCol="0">
            <a:spAutoFit/>
          </a:bodyPr>
          <a:lstStyle/>
          <a:p>
            <a:r>
              <a:rPr lang="en-US" sz="2800" dirty="0">
                <a:solidFill>
                  <a:schemeClr val="bg1"/>
                </a:solidFill>
                <a:latin typeface="Cooper Black" panose="0208090404030B020404" pitchFamily="18" charset="77"/>
              </a:rPr>
              <a:t>?</a:t>
            </a:r>
          </a:p>
        </p:txBody>
      </p:sp>
    </p:spTree>
    <p:extLst>
      <p:ext uri="{BB962C8B-B14F-4D97-AF65-F5344CB8AC3E}">
        <p14:creationId xmlns:p14="http://schemas.microsoft.com/office/powerpoint/2010/main" val="68571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707886"/>
          </a:xfrm>
          <a:prstGeom prst="rect">
            <a:avLst/>
          </a:prstGeom>
          <a:noFill/>
        </p:spPr>
        <p:txBody>
          <a:bodyPr wrap="square" rtlCol="0">
            <a:spAutoFit/>
          </a:bodyPr>
          <a:lstStyle/>
          <a:p>
            <a:r>
              <a:rPr lang="en-US" sz="4000" b="1" dirty="0">
                <a:solidFill>
                  <a:srgbClr val="21314D"/>
                </a:solidFill>
                <a:latin typeface="Avenir Roman" panose="02000503020000020003" pitchFamily="2" charset="0"/>
                <a:ea typeface="Lato" charset="0"/>
                <a:cs typeface="Lato" charset="0"/>
              </a:rPr>
              <a:t>WHY, WHAT, HOW</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Tree>
    <p:extLst>
      <p:ext uri="{BB962C8B-B14F-4D97-AF65-F5344CB8AC3E}">
        <p14:creationId xmlns:p14="http://schemas.microsoft.com/office/powerpoint/2010/main" val="73980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6477644" cy="707886"/>
          </a:xfrm>
          <a:prstGeom prst="rect">
            <a:avLst/>
          </a:prstGeom>
          <a:noFill/>
        </p:spPr>
        <p:txBody>
          <a:bodyPr wrap="square" rtlCol="0">
            <a:spAutoFit/>
          </a:bodyPr>
          <a:lstStyle/>
          <a:p>
            <a:r>
              <a:rPr lang="en-US" sz="4000" b="1" dirty="0">
                <a:solidFill>
                  <a:srgbClr val="21314D"/>
                </a:solidFill>
                <a:latin typeface="Avenir Roman" panose="02000503020000020003" pitchFamily="2" charset="0"/>
                <a:ea typeface="Lato" charset="0"/>
                <a:cs typeface="Lato" charset="0"/>
              </a:rPr>
              <a:t>WHY TELL STORIES?</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grpSp>
        <p:nvGrpSpPr>
          <p:cNvPr id="2" name="Group 1"/>
          <p:cNvGrpSpPr/>
          <p:nvPr/>
        </p:nvGrpSpPr>
        <p:grpSpPr>
          <a:xfrm>
            <a:off x="608956" y="2354825"/>
            <a:ext cx="7638705" cy="3600986"/>
            <a:chOff x="608956" y="2251212"/>
            <a:chExt cx="7638705" cy="3600986"/>
          </a:xfrm>
        </p:grpSpPr>
        <p:sp>
          <p:nvSpPr>
            <p:cNvPr id="9" name="Rectangle 8"/>
            <p:cNvSpPr/>
            <p:nvPr/>
          </p:nvSpPr>
          <p:spPr>
            <a:xfrm>
              <a:off x="608956" y="2251212"/>
              <a:ext cx="3675661" cy="3600986"/>
            </a:xfrm>
            <a:prstGeom prst="rect">
              <a:avLst/>
            </a:prstGeom>
          </p:spPr>
          <p:txBody>
            <a:bodyPr wrap="square">
              <a:spAutoFit/>
            </a:bodyPr>
            <a:lstStyle/>
            <a:p>
              <a:pPr marL="342900" indent="-342900">
                <a:buFont typeface="Arial" charset="0"/>
                <a:buChar char="•"/>
              </a:pPr>
              <a:r>
                <a:rPr lang="en-US" sz="2800" dirty="0">
                  <a:solidFill>
                    <a:srgbClr val="21314D"/>
                  </a:solidFill>
                  <a:latin typeface="Avenir Roman" panose="02000503020000020003" pitchFamily="2" charset="0"/>
                  <a:ea typeface="Lato" charset="0"/>
                  <a:cs typeface="Lato" charset="0"/>
                </a:rPr>
                <a:t>They help people understand what you do and why </a:t>
              </a:r>
            </a:p>
            <a:p>
              <a:pPr marL="342900" indent="-342900">
                <a:buFont typeface="Arial" charset="0"/>
                <a:buChar char="•"/>
              </a:pPr>
              <a:endParaRPr lang="en-US" sz="2800" dirty="0">
                <a:solidFill>
                  <a:srgbClr val="21314D"/>
                </a:solidFill>
                <a:latin typeface="Avenir Roman" panose="02000503020000020003" pitchFamily="2" charset="0"/>
                <a:ea typeface="Lato" charset="0"/>
                <a:cs typeface="Lato" charset="0"/>
              </a:endParaRPr>
            </a:p>
            <a:p>
              <a:pPr marL="342900" indent="-342900">
                <a:buFont typeface="Arial" charset="0"/>
                <a:buChar char="•"/>
              </a:pPr>
              <a:r>
                <a:rPr lang="en-US" sz="2800" dirty="0">
                  <a:solidFill>
                    <a:srgbClr val="21314D"/>
                  </a:solidFill>
                  <a:latin typeface="Avenir Roman" panose="02000503020000020003" pitchFamily="2" charset="0"/>
                  <a:ea typeface="Lato" charset="0"/>
                  <a:cs typeface="Lato" charset="0"/>
                </a:rPr>
                <a:t>They compel people to act</a:t>
              </a:r>
            </a:p>
            <a:p>
              <a:pPr marL="342900"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effectLst/>
                <a:latin typeface="Avenir Roman" panose="02000503020000020003" pitchFamily="2" charset="0"/>
                <a:ea typeface="Lato" charset="0"/>
                <a:cs typeface="Lato" charset="0"/>
              </a:endParaRPr>
            </a:p>
          </p:txBody>
        </p:sp>
        <p:sp>
          <p:nvSpPr>
            <p:cNvPr id="13" name="Rectangle 12"/>
            <p:cNvSpPr/>
            <p:nvPr/>
          </p:nvSpPr>
          <p:spPr>
            <a:xfrm>
              <a:off x="4572000" y="2251212"/>
              <a:ext cx="3675661" cy="3293209"/>
            </a:xfrm>
            <a:prstGeom prst="rect">
              <a:avLst/>
            </a:prstGeom>
          </p:spPr>
          <p:txBody>
            <a:bodyPr wrap="square">
              <a:spAutoFit/>
            </a:bodyPr>
            <a:lstStyle/>
            <a:p>
              <a:pPr marL="342900" indent="-342900">
                <a:buFont typeface="Arial" charset="0"/>
                <a:buChar char="•"/>
              </a:pPr>
              <a:r>
                <a:rPr lang="en-US" sz="2800" dirty="0">
                  <a:solidFill>
                    <a:srgbClr val="21314D"/>
                  </a:solidFill>
                  <a:latin typeface="Avenir Roman" panose="02000503020000020003" pitchFamily="2" charset="0"/>
                  <a:ea typeface="Lato" charset="0"/>
                  <a:cs typeface="Lato" charset="0"/>
                </a:rPr>
                <a:t>People remember things better </a:t>
              </a:r>
            </a:p>
            <a:p>
              <a:pPr marL="342900" indent="-342900">
                <a:buFont typeface="Arial" charset="0"/>
                <a:buChar char="•"/>
              </a:pPr>
              <a:endParaRPr lang="en-US" sz="2800" dirty="0">
                <a:solidFill>
                  <a:srgbClr val="21314D"/>
                </a:solidFill>
                <a:latin typeface="Avenir Roman" panose="02000503020000020003" pitchFamily="2" charset="0"/>
                <a:ea typeface="Lato" charset="0"/>
                <a:cs typeface="Lato" charset="0"/>
              </a:endParaRPr>
            </a:p>
            <a:p>
              <a:pPr marL="342900" indent="-342900">
                <a:buFont typeface="Arial" charset="0"/>
                <a:buChar char="•"/>
              </a:pPr>
              <a:r>
                <a:rPr lang="en-US" sz="2800" dirty="0">
                  <a:solidFill>
                    <a:srgbClr val="21314D"/>
                  </a:solidFill>
                  <a:latin typeface="Avenir Roman" panose="02000503020000020003" pitchFamily="2" charset="0"/>
                  <a:ea typeface="Lato" charset="0"/>
                  <a:cs typeface="Lato" charset="0"/>
                </a:rPr>
                <a:t>People empathize when they hear stories</a:t>
              </a:r>
            </a:p>
            <a:p>
              <a:pPr marL="342900"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effectLst/>
                <a:latin typeface="Avenir Roman" panose="02000503020000020003" pitchFamily="2" charset="0"/>
                <a:ea typeface="Lato" charset="0"/>
                <a:cs typeface="Lato" charset="0"/>
              </a:endParaRPr>
            </a:p>
          </p:txBody>
        </p:sp>
      </p:gr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5" name="TextBox 14">
            <a:extLst>
              <a:ext uri="{FF2B5EF4-FFF2-40B4-BE49-F238E27FC236}">
                <a16:creationId xmlns:a16="http://schemas.microsoft.com/office/drawing/2014/main" id="{F01648BA-6492-F245-BDC1-C6B6396D0500}"/>
              </a:ext>
            </a:extLst>
          </p:cNvPr>
          <p:cNvSpPr txBox="1"/>
          <p:nvPr/>
        </p:nvSpPr>
        <p:spPr>
          <a:xfrm>
            <a:off x="6068487" y="410762"/>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4" name="TextBox 13">
            <a:extLst>
              <a:ext uri="{FF2B5EF4-FFF2-40B4-BE49-F238E27FC236}">
                <a16:creationId xmlns:a16="http://schemas.microsoft.com/office/drawing/2014/main" id="{848CE233-488B-CC41-B4D2-C035F6184AEC}"/>
              </a:ext>
            </a:extLst>
          </p:cNvPr>
          <p:cNvSpPr txBox="1"/>
          <p:nvPr/>
        </p:nvSpPr>
        <p:spPr>
          <a:xfrm>
            <a:off x="5889592" y="321241"/>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181888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707886"/>
          </a:xfrm>
          <a:prstGeom prst="rect">
            <a:avLst/>
          </a:prstGeom>
          <a:noFill/>
        </p:spPr>
        <p:txBody>
          <a:bodyPr wrap="square" rtlCol="0">
            <a:spAutoFit/>
          </a:bodyPr>
          <a:lstStyle/>
          <a:p>
            <a:r>
              <a:rPr lang="en-US" sz="4000" b="1" dirty="0">
                <a:solidFill>
                  <a:srgbClr val="21314D"/>
                </a:solidFill>
                <a:latin typeface="Avenir Roman" panose="02000503020000020003" pitchFamily="2" charset="0"/>
                <a:ea typeface="Lato" charset="0"/>
                <a:cs typeface="Lato" charset="0"/>
              </a:rPr>
              <a:t>WHAT IS A STORY?</a:t>
            </a:r>
            <a:endParaRPr lang="en-US" sz="6000" b="1" dirty="0">
              <a:solidFill>
                <a:srgbClr val="21314D"/>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grpSp>
        <p:nvGrpSpPr>
          <p:cNvPr id="2" name="Group 1"/>
          <p:cNvGrpSpPr/>
          <p:nvPr/>
        </p:nvGrpSpPr>
        <p:grpSpPr>
          <a:xfrm>
            <a:off x="608956" y="2354825"/>
            <a:ext cx="7887344" cy="4524315"/>
            <a:chOff x="608956" y="2251212"/>
            <a:chExt cx="7887344" cy="4524315"/>
          </a:xfrm>
        </p:grpSpPr>
        <p:sp>
          <p:nvSpPr>
            <p:cNvPr id="9" name="Rectangle 8"/>
            <p:cNvSpPr/>
            <p:nvPr/>
          </p:nvSpPr>
          <p:spPr>
            <a:xfrm>
              <a:off x="608956" y="2251212"/>
              <a:ext cx="7887344" cy="4524315"/>
            </a:xfrm>
            <a:prstGeom prst="rect">
              <a:avLst/>
            </a:prstGeom>
          </p:spPr>
          <p:txBody>
            <a:bodyPr wrap="square">
              <a:spAutoFit/>
            </a:bodyPr>
            <a:lstStyle/>
            <a:p>
              <a:pPr marL="342900" indent="-342900">
                <a:buFont typeface="Arial" charset="0"/>
                <a:buChar char="•"/>
              </a:pPr>
              <a:r>
                <a:rPr lang="en-US" sz="2800" dirty="0">
                  <a:solidFill>
                    <a:srgbClr val="21314D"/>
                  </a:solidFill>
                  <a:latin typeface="Avenir Roman" panose="02000503020000020003" pitchFamily="2" charset="0"/>
                  <a:ea typeface="Lato" charset="0"/>
                  <a:cs typeface="Lato" charset="0"/>
                </a:rPr>
                <a:t>Not always a full-fledged narrative </a:t>
              </a:r>
            </a:p>
            <a:p>
              <a:pPr marL="342900" indent="-342900">
                <a:buFont typeface="Arial" charset="0"/>
                <a:buChar char="•"/>
              </a:pPr>
              <a:endParaRPr lang="en-US" sz="2800" dirty="0">
                <a:solidFill>
                  <a:srgbClr val="21314D"/>
                </a:solidFill>
                <a:latin typeface="Avenir Roman" panose="02000503020000020003" pitchFamily="2" charset="0"/>
                <a:ea typeface="Lato" charset="0"/>
                <a:cs typeface="Lato" charset="0"/>
              </a:endParaRPr>
            </a:p>
            <a:p>
              <a:pPr marL="342900" indent="-342900">
                <a:buFont typeface="Arial" charset="0"/>
                <a:buChar char="•"/>
              </a:pPr>
              <a:r>
                <a:rPr lang="en-US" sz="2800" dirty="0">
                  <a:solidFill>
                    <a:srgbClr val="21314D"/>
                  </a:solidFill>
                  <a:latin typeface="Avenir Roman" panose="02000503020000020003" pitchFamily="2" charset="0"/>
                  <a:ea typeface="Lato" charset="0"/>
                  <a:cs typeface="Lato" charset="0"/>
                </a:rPr>
                <a:t>Elements of storytelling</a:t>
              </a:r>
            </a:p>
            <a:p>
              <a:pPr marL="800100" lvl="1" indent="-342900">
                <a:buFont typeface="Arial" charset="0"/>
                <a:buChar char="•"/>
              </a:pPr>
              <a:r>
                <a:rPr lang="en-US" sz="2800" dirty="0">
                  <a:solidFill>
                    <a:srgbClr val="21314D"/>
                  </a:solidFill>
                  <a:latin typeface="Avenir Roman" panose="02000503020000020003" pitchFamily="2" charset="0"/>
                  <a:ea typeface="Lato" charset="0"/>
                  <a:cs typeface="Lato" charset="0"/>
                </a:rPr>
                <a:t>Quotes</a:t>
              </a:r>
            </a:p>
            <a:p>
              <a:pPr marL="800100" lvl="1" indent="-342900">
                <a:buFont typeface="Arial" charset="0"/>
                <a:buChar char="•"/>
              </a:pPr>
              <a:r>
                <a:rPr lang="en-US" sz="2800" dirty="0">
                  <a:solidFill>
                    <a:srgbClr val="21314D"/>
                  </a:solidFill>
                  <a:latin typeface="Avenir Roman" panose="02000503020000020003" pitchFamily="2" charset="0"/>
                  <a:ea typeface="Lato" charset="0"/>
                  <a:cs typeface="Lato" charset="0"/>
                </a:rPr>
                <a:t>Visuals</a:t>
              </a:r>
            </a:p>
            <a:p>
              <a:pPr marL="800100" lvl="1" indent="-342900">
                <a:buFont typeface="Arial" charset="0"/>
                <a:buChar char="•"/>
              </a:pPr>
              <a:r>
                <a:rPr lang="en-US" sz="2800" dirty="0">
                  <a:solidFill>
                    <a:srgbClr val="21314D"/>
                  </a:solidFill>
                  <a:latin typeface="Avenir Roman" panose="02000503020000020003" pitchFamily="2" charset="0"/>
                  <a:ea typeface="Lato" charset="0"/>
                  <a:cs typeface="Lato" charset="0"/>
                </a:rPr>
                <a:t>Details</a:t>
              </a:r>
            </a:p>
            <a:p>
              <a:pPr lvl="1"/>
              <a:endParaRPr lang="en-US" sz="2000" dirty="0">
                <a:solidFill>
                  <a:srgbClr val="21314D"/>
                </a:solidFill>
                <a:latin typeface="Avenir Roman" panose="02000503020000020003" pitchFamily="2" charset="0"/>
                <a:ea typeface="Lato" charset="0"/>
                <a:cs typeface="Lato" charset="0"/>
              </a:endParaRPr>
            </a:p>
            <a:p>
              <a:pPr lvl="1"/>
              <a:endParaRPr lang="en-US" sz="2000" dirty="0">
                <a:solidFill>
                  <a:srgbClr val="21314D"/>
                </a:solidFill>
                <a:latin typeface="Avenir Roman" panose="02000503020000020003" pitchFamily="2" charset="0"/>
                <a:ea typeface="Lato" charset="0"/>
                <a:cs typeface="Lato" charset="0"/>
              </a:endParaRPr>
            </a:p>
            <a:p>
              <a:pPr marL="800100" lvl="1"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effectLst/>
                <a:latin typeface="Avenir Roman" panose="02000503020000020003" pitchFamily="2" charset="0"/>
                <a:ea typeface="Lato" charset="0"/>
                <a:cs typeface="Lato" charset="0"/>
              </a:endParaRPr>
            </a:p>
          </p:txBody>
        </p:sp>
        <p:sp>
          <p:nvSpPr>
            <p:cNvPr id="13" name="Rectangle 12"/>
            <p:cNvSpPr/>
            <p:nvPr/>
          </p:nvSpPr>
          <p:spPr>
            <a:xfrm>
              <a:off x="4572000" y="2251212"/>
              <a:ext cx="3675661" cy="707886"/>
            </a:xfrm>
            <a:prstGeom prst="rect">
              <a:avLst/>
            </a:prstGeom>
          </p:spPr>
          <p:txBody>
            <a:bodyPr wrap="square">
              <a:spAutoFit/>
            </a:bodyPr>
            <a:lstStyle/>
            <a:p>
              <a:endParaRPr lang="en-US" sz="2000" dirty="0">
                <a:solidFill>
                  <a:srgbClr val="21314D"/>
                </a:solidFill>
                <a:latin typeface="Avenir Roman" panose="02000503020000020003" pitchFamily="2" charset="0"/>
                <a:ea typeface="Lato" charset="0"/>
                <a:cs typeface="Lato" charset="0"/>
              </a:endParaRPr>
            </a:p>
            <a:p>
              <a:pPr marL="342900" indent="-342900">
                <a:buFont typeface="Arial" charset="0"/>
                <a:buChar char="•"/>
              </a:pPr>
              <a:endParaRPr lang="en-US" sz="2000" dirty="0">
                <a:solidFill>
                  <a:srgbClr val="21314D"/>
                </a:solidFill>
                <a:effectLst/>
                <a:latin typeface="Avenir Roman" panose="02000503020000020003" pitchFamily="2" charset="0"/>
                <a:ea typeface="Lato" charset="0"/>
                <a:cs typeface="Lato" charset="0"/>
              </a:endParaRPr>
            </a:p>
          </p:txBody>
        </p:sp>
      </p:gr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sp>
        <p:nvSpPr>
          <p:cNvPr id="14" name="TextBox 13">
            <a:extLst>
              <a:ext uri="{FF2B5EF4-FFF2-40B4-BE49-F238E27FC236}">
                <a16:creationId xmlns:a16="http://schemas.microsoft.com/office/drawing/2014/main" id="{C7C5FF06-1255-9943-8B44-7EFA925F8C85}"/>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16" name="TextBox 15">
            <a:extLst>
              <a:ext uri="{FF2B5EF4-FFF2-40B4-BE49-F238E27FC236}">
                <a16:creationId xmlns:a16="http://schemas.microsoft.com/office/drawing/2014/main" id="{B92604A6-E5CA-3B4D-A572-C6C2A6FCEC82}"/>
              </a:ext>
            </a:extLst>
          </p:cNvPr>
          <p:cNvSpPr txBox="1"/>
          <p:nvPr/>
        </p:nvSpPr>
        <p:spPr>
          <a:xfrm>
            <a:off x="5889592" y="309049"/>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6351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096000"/>
            <a:ext cx="9144001" cy="762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0" name="TextBox 9"/>
          <p:cNvSpPr txBox="1"/>
          <p:nvPr/>
        </p:nvSpPr>
        <p:spPr>
          <a:xfrm>
            <a:off x="608956" y="1114859"/>
            <a:ext cx="7887344" cy="1077218"/>
          </a:xfrm>
          <a:prstGeom prst="rect">
            <a:avLst/>
          </a:prstGeom>
          <a:noFill/>
        </p:spPr>
        <p:txBody>
          <a:bodyPr wrap="square" rtlCol="0">
            <a:spAutoFit/>
          </a:bodyPr>
          <a:lstStyle/>
          <a:p>
            <a:r>
              <a:rPr lang="en-US" sz="3600" b="1" dirty="0">
                <a:solidFill>
                  <a:srgbClr val="21314D"/>
                </a:solidFill>
                <a:latin typeface="Avenir Roman" panose="02000503020000020003" pitchFamily="2" charset="0"/>
                <a:ea typeface="Lato" charset="0"/>
                <a:cs typeface="Lato" charset="0"/>
              </a:rPr>
              <a:t>STORYTELLING ELEMENTS</a:t>
            </a:r>
          </a:p>
          <a:p>
            <a:r>
              <a:rPr lang="en-US" sz="2800" b="1" dirty="0">
                <a:solidFill>
                  <a:srgbClr val="A22B38"/>
                </a:solidFill>
                <a:latin typeface="Avenir Roman" panose="02000503020000020003" pitchFamily="2" charset="0"/>
                <a:ea typeface="Lato" charset="0"/>
                <a:cs typeface="Lato" charset="0"/>
              </a:rPr>
              <a:t>QUOTES</a:t>
            </a:r>
            <a:endParaRPr lang="en-US" sz="5400" b="1" dirty="0">
              <a:solidFill>
                <a:srgbClr val="A22B38"/>
              </a:solidFill>
              <a:latin typeface="Avenir Roman" panose="02000503020000020003" pitchFamily="2" charset="0"/>
              <a:ea typeface="Lato" charset="0"/>
              <a:cs typeface="Lato" charset="0"/>
            </a:endParaRPr>
          </a:p>
        </p:txBody>
      </p:sp>
      <p:sp>
        <p:nvSpPr>
          <p:cNvPr id="19" name="Rectangle 18"/>
          <p:cNvSpPr/>
          <p:nvPr/>
        </p:nvSpPr>
        <p:spPr>
          <a:xfrm>
            <a:off x="697675" y="762000"/>
            <a:ext cx="7798625" cy="98420"/>
          </a:xfrm>
          <a:prstGeom prst="rect">
            <a:avLst/>
          </a:prstGeom>
          <a:solidFill>
            <a:srgbClr val="A22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Roman" panose="02000503020000020003" pitchFamily="2" charset="0"/>
            </a:endParaRPr>
          </a:p>
        </p:txBody>
      </p:sp>
      <p:sp>
        <p:nvSpPr>
          <p:cNvPr id="11" name="Rectangle 10">
            <a:extLst>
              <a:ext uri="{FF2B5EF4-FFF2-40B4-BE49-F238E27FC236}">
                <a16:creationId xmlns:a16="http://schemas.microsoft.com/office/drawing/2014/main" id="{813B3B1B-56E6-AF4E-8ABD-C707FE8BA8C4}"/>
              </a:ext>
            </a:extLst>
          </p:cNvPr>
          <p:cNvSpPr/>
          <p:nvPr/>
        </p:nvSpPr>
        <p:spPr>
          <a:xfrm>
            <a:off x="4194629" y="6306633"/>
            <a:ext cx="4925784" cy="345351"/>
          </a:xfrm>
          <a:prstGeom prst="rect">
            <a:avLst/>
          </a:prstGeom>
        </p:spPr>
        <p:txBody>
          <a:bodyPr wrap="square">
            <a:spAutoFit/>
          </a:bodyPr>
          <a:lstStyle/>
          <a:p>
            <a:pPr algn="r">
              <a:lnSpc>
                <a:spcPct val="150000"/>
              </a:lnSpc>
            </a:pPr>
            <a:r>
              <a:rPr lang="en-US" sz="1200" dirty="0">
                <a:solidFill>
                  <a:schemeClr val="bg1"/>
                </a:solidFill>
                <a:latin typeface="Avenir Roman" panose="02000503020000020003" pitchFamily="2" charset="0"/>
                <a:ea typeface="Lato" charset="0"/>
                <a:cs typeface="Lato" charset="0"/>
              </a:rPr>
              <a:t>HOUSING ACTION ILLINOIS</a:t>
            </a:r>
            <a:endParaRPr lang="en-US" sz="1200" dirty="0">
              <a:solidFill>
                <a:schemeClr val="bg1"/>
              </a:solidFill>
              <a:effectLst/>
              <a:latin typeface="Avenir Roman" panose="02000503020000020003" pitchFamily="2" charset="0"/>
              <a:ea typeface="Lato" charset="0"/>
              <a:cs typeface="Lato" charset="0"/>
            </a:endParaRPr>
          </a:p>
        </p:txBody>
      </p:sp>
      <p:pic>
        <p:nvPicPr>
          <p:cNvPr id="7" name="Picture 6">
            <a:extLst>
              <a:ext uri="{FF2B5EF4-FFF2-40B4-BE49-F238E27FC236}">
                <a16:creationId xmlns:a16="http://schemas.microsoft.com/office/drawing/2014/main" id="{EAB13EB0-6FE5-AF40-BEC0-442E348125E5}"/>
              </a:ext>
            </a:extLst>
          </p:cNvPr>
          <p:cNvPicPr>
            <a:picLocks noChangeAspect="1"/>
          </p:cNvPicPr>
          <p:nvPr/>
        </p:nvPicPr>
        <p:blipFill>
          <a:blip r:embed="rId3"/>
          <a:stretch>
            <a:fillRect/>
          </a:stretch>
        </p:blipFill>
        <p:spPr>
          <a:xfrm>
            <a:off x="1224212" y="2629358"/>
            <a:ext cx="6444556" cy="3361326"/>
          </a:xfrm>
          <a:prstGeom prst="rect">
            <a:avLst/>
          </a:prstGeom>
        </p:spPr>
      </p:pic>
      <p:pic>
        <p:nvPicPr>
          <p:cNvPr id="1026" name="Picture 2" descr="https://static1.squarespace.com/static/5a2fd2f1b7411c98dde3b332/t/5a2fd4a48165f5f9bf753552/1531924083347/?format=1500w">
            <a:extLst>
              <a:ext uri="{FF2B5EF4-FFF2-40B4-BE49-F238E27FC236}">
                <a16:creationId xmlns:a16="http://schemas.microsoft.com/office/drawing/2014/main" id="{F46BE8AF-C130-AB4C-920C-297DA132E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571" y="1566727"/>
            <a:ext cx="1947091" cy="124565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0C7C60-ADBA-384C-8EB6-608F68C46C5D}"/>
              </a:ext>
            </a:extLst>
          </p:cNvPr>
          <p:cNvSpPr txBox="1"/>
          <p:nvPr/>
        </p:nvSpPr>
        <p:spPr>
          <a:xfrm>
            <a:off x="6068487" y="398570"/>
            <a:ext cx="2486608" cy="400110"/>
          </a:xfrm>
          <a:prstGeom prst="rect">
            <a:avLst/>
          </a:prstGeom>
          <a:noFill/>
        </p:spPr>
        <p:txBody>
          <a:bodyPr wrap="square" rtlCol="0">
            <a:spAutoFit/>
          </a:bodyPr>
          <a:lstStyle/>
          <a:p>
            <a:pPr algn="r"/>
            <a:r>
              <a:rPr lang="en-US" sz="2000" b="1" dirty="0">
                <a:solidFill>
                  <a:srgbClr val="21314D">
                    <a:alpha val="40000"/>
                  </a:srgbClr>
                </a:solidFill>
                <a:latin typeface="Avenir Roman" panose="02000503020000020003" pitchFamily="2" charset="0"/>
                <a:ea typeface="Lato" charset="0"/>
                <a:cs typeface="Lato" charset="0"/>
              </a:rPr>
              <a:t>WHY, WHAT, HOW </a:t>
            </a:r>
            <a:endParaRPr lang="en-US" sz="3600" b="1" dirty="0">
              <a:solidFill>
                <a:srgbClr val="21314D">
                  <a:alpha val="40000"/>
                </a:srgbClr>
              </a:solidFill>
              <a:latin typeface="Avenir Roman" panose="02000503020000020003" pitchFamily="2" charset="0"/>
              <a:ea typeface="Lato" charset="0"/>
              <a:cs typeface="Lato" charset="0"/>
            </a:endParaRPr>
          </a:p>
        </p:txBody>
      </p:sp>
      <p:sp>
        <p:nvSpPr>
          <p:cNvPr id="9" name="TextBox 8">
            <a:extLst>
              <a:ext uri="{FF2B5EF4-FFF2-40B4-BE49-F238E27FC236}">
                <a16:creationId xmlns:a16="http://schemas.microsoft.com/office/drawing/2014/main" id="{654BCCD3-14AB-B844-B50A-42328AA7CBFE}"/>
              </a:ext>
            </a:extLst>
          </p:cNvPr>
          <p:cNvSpPr txBox="1"/>
          <p:nvPr/>
        </p:nvSpPr>
        <p:spPr>
          <a:xfrm>
            <a:off x="5889592" y="309049"/>
            <a:ext cx="357790" cy="523220"/>
          </a:xfrm>
          <a:prstGeom prst="rect">
            <a:avLst/>
          </a:prstGeom>
          <a:noFill/>
        </p:spPr>
        <p:txBody>
          <a:bodyPr wrap="none" rtlCol="0">
            <a:spAutoFit/>
          </a:bodyPr>
          <a:lstStyle/>
          <a:p>
            <a:r>
              <a:rPr lang="en-US" sz="2800" dirty="0">
                <a:solidFill>
                  <a:srgbClr val="21314D">
                    <a:alpha val="40000"/>
                  </a:srgbClr>
                </a:solidFill>
                <a:latin typeface="Cooper Black" panose="0208090404030B020404" pitchFamily="18" charset="77"/>
              </a:rPr>
              <a:t>?</a:t>
            </a:r>
          </a:p>
        </p:txBody>
      </p:sp>
    </p:spTree>
    <p:extLst>
      <p:ext uri="{BB962C8B-B14F-4D97-AF65-F5344CB8AC3E}">
        <p14:creationId xmlns:p14="http://schemas.microsoft.com/office/powerpoint/2010/main" val="25545965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4">
      <a:dk1>
        <a:srgbClr val="000000"/>
      </a:dk1>
      <a:lt1>
        <a:srgbClr val="FFFFFF"/>
      </a:lt1>
      <a:dk2>
        <a:srgbClr val="44546A"/>
      </a:dk2>
      <a:lt2>
        <a:srgbClr val="E7E6E6"/>
      </a:lt2>
      <a:accent1>
        <a:srgbClr val="6E6673"/>
      </a:accent1>
      <a:accent2>
        <a:srgbClr val="B5818E"/>
      </a:accent2>
      <a:accent3>
        <a:srgbClr val="E5969B"/>
      </a:accent3>
      <a:accent4>
        <a:srgbClr val="FEB4A2"/>
      </a:accent4>
      <a:accent5>
        <a:srgbClr val="FECDB2"/>
      </a:accent5>
      <a:accent6>
        <a:srgbClr val="70AD47"/>
      </a:accent6>
      <a:hlink>
        <a:srgbClr val="0563C1"/>
      </a:hlink>
      <a:folHlink>
        <a:srgbClr val="954F72"/>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2814</TotalTime>
  <Words>2820</Words>
  <Application>Microsoft Macintosh PowerPoint</Application>
  <PresentationFormat>On-screen Show (4:3)</PresentationFormat>
  <Paragraphs>523</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Adobe Naskh Medium</vt:lpstr>
      <vt:lpstr>Arial</vt:lpstr>
      <vt:lpstr>Avenir Book</vt:lpstr>
      <vt:lpstr>Avenir Roman</vt:lpstr>
      <vt:lpstr>Braggadocio</vt:lpstr>
      <vt:lpstr>Century Gothic</vt:lpstr>
      <vt:lpstr>Cooper Black</vt:lpstr>
      <vt:lpstr>Lato</vt:lpstr>
      <vt:lpstr>Lato Regular</vt:lpstr>
      <vt:lpstr>Wingdings</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Kristin Ginger</cp:lastModifiedBy>
  <cp:revision>384</cp:revision>
  <dcterms:created xsi:type="dcterms:W3CDTF">2017-07-05T22:11:43Z</dcterms:created>
  <dcterms:modified xsi:type="dcterms:W3CDTF">2018-07-24T15:45:29Z</dcterms:modified>
  <cp:category/>
</cp:coreProperties>
</file>