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8" r:id="rId2"/>
    <p:sldId id="260" r:id="rId3"/>
    <p:sldId id="259" r:id="rId4"/>
    <p:sldId id="261" r:id="rId5"/>
    <p:sldId id="285" r:id="rId6"/>
    <p:sldId id="286" r:id="rId7"/>
    <p:sldId id="332" r:id="rId8"/>
    <p:sldId id="342" r:id="rId9"/>
    <p:sldId id="338" r:id="rId10"/>
    <p:sldId id="335" r:id="rId11"/>
    <p:sldId id="341" r:id="rId12"/>
    <p:sldId id="337" r:id="rId13"/>
    <p:sldId id="336" r:id="rId14"/>
    <p:sldId id="333" r:id="rId15"/>
    <p:sldId id="334" r:id="rId16"/>
    <p:sldId id="350" r:id="rId17"/>
    <p:sldId id="343" r:id="rId18"/>
    <p:sldId id="355" r:id="rId19"/>
    <p:sldId id="365" r:id="rId20"/>
    <p:sldId id="366" r:id="rId21"/>
    <p:sldId id="367" r:id="rId22"/>
    <p:sldId id="369" r:id="rId23"/>
    <p:sldId id="370" r:id="rId24"/>
    <p:sldId id="372" r:id="rId25"/>
    <p:sldId id="346" r:id="rId26"/>
    <p:sldId id="339" r:id="rId27"/>
    <p:sldId id="375" r:id="rId28"/>
    <p:sldId id="351" r:id="rId29"/>
    <p:sldId id="349" r:id="rId30"/>
    <p:sldId id="348" r:id="rId31"/>
    <p:sldId id="353" r:id="rId32"/>
    <p:sldId id="352" r:id="rId33"/>
    <p:sldId id="364" r:id="rId34"/>
    <p:sldId id="356" r:id="rId35"/>
    <p:sldId id="357" r:id="rId36"/>
    <p:sldId id="347" r:id="rId37"/>
    <p:sldId id="28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993333"/>
    <a:srgbClr val="21314D"/>
    <a:srgbClr val="A22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007" autoAdjust="0"/>
    <p:restoredTop sz="92701" autoAdjust="0"/>
  </p:normalViewPr>
  <p:slideViewPr>
    <p:cSldViewPr snapToGrid="0" snapToObjects="1">
      <p:cViewPr varScale="1">
        <p:scale>
          <a:sx n="102" d="100"/>
          <a:sy n="102" d="100"/>
        </p:scale>
        <p:origin x="8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  <a:ea typeface="+mn-ea"/>
                <a:cs typeface="+mn-cs"/>
              </a:defRPr>
            </a:pPr>
            <a:r>
              <a:rPr lang="en-US" dirty="0"/>
              <a:t>Social</a:t>
            </a:r>
            <a:r>
              <a:rPr lang="en-US" baseline="0" dirty="0"/>
              <a:t> Media Use by Demographic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Roman" panose="02000503020000020003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Who uses social media? (Percent)</c:v>
                </c:pt>
              </c:strCache>
            </c:strRef>
          </c:tx>
          <c:spPr>
            <a:solidFill>
              <a:srgbClr val="21314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Women</c:v>
                </c:pt>
                <c:pt idx="1">
                  <c:v>Hispanic or Latino/a</c:v>
                </c:pt>
                <c:pt idx="2">
                  <c:v>African American</c:v>
                </c:pt>
                <c:pt idx="3">
                  <c:v>Low Income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</c:v>
                </c:pt>
                <c:pt idx="1">
                  <c:v>72</c:v>
                </c:pt>
                <c:pt idx="2">
                  <c:v>69</c:v>
                </c:pt>
                <c:pt idx="3" formatCode="0%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EB-2F4B-A07D-1A04CDD19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7650383"/>
        <c:axId val="1560913903"/>
      </c:barChart>
      <c:catAx>
        <c:axId val="156765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1560913903"/>
        <c:crosses val="autoZero"/>
        <c:auto val="1"/>
        <c:lblAlgn val="ctr"/>
        <c:lblOffset val="100"/>
        <c:noMultiLvlLbl val="0"/>
      </c:catAx>
      <c:valAx>
        <c:axId val="1560913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7650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Roman" panose="02000503020000020003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  <a:ea typeface="+mn-ea"/>
                <a:cs typeface="+mn-cs"/>
              </a:defRPr>
            </a:pPr>
            <a:r>
              <a:rPr lang="en-US" dirty="0">
                <a:latin typeface="Avenir Roman" panose="02000503020000020003" pitchFamily="2" charset="0"/>
              </a:rPr>
              <a:t>FPP-G</a:t>
            </a:r>
            <a:r>
              <a:rPr lang="en-US" baseline="0" dirty="0">
                <a:latin typeface="Avenir Roman" panose="02000503020000020003" pitchFamily="2" charset="0"/>
              </a:rPr>
              <a:t> Agency Social Media Profiles</a:t>
            </a:r>
            <a:endParaRPr lang="en-US" dirty="0">
              <a:latin typeface="Avenir Roman" panose="02000503020000020003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Roman" panose="02000503020000020003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Use</c:v>
                </c:pt>
              </c:strCache>
            </c:strRef>
          </c:tx>
          <c:spPr>
            <a:solidFill>
              <a:srgbClr val="21314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Facebook</c:v>
                </c:pt>
                <c:pt idx="1">
                  <c:v>Twitter</c:v>
                </c:pt>
                <c:pt idx="2">
                  <c:v>LinkedIn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</c:v>
                </c:pt>
                <c:pt idx="1">
                  <c:v>21</c:v>
                </c:pt>
                <c:pt idx="2">
                  <c:v>28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57-374C-84D7-E2A36F2B61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Don't Use</c:v>
                </c:pt>
              </c:strCache>
            </c:strRef>
          </c:tx>
          <c:spPr>
            <a:solidFill>
              <a:srgbClr val="A22B3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Facebook</c:v>
                </c:pt>
                <c:pt idx="1">
                  <c:v>Twitter</c:v>
                </c:pt>
                <c:pt idx="2">
                  <c:v>LinkedIn</c:v>
                </c:pt>
                <c:pt idx="3">
                  <c:v>Other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3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57-374C-84D7-E2A36F2B6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9953391"/>
        <c:axId val="1562591711"/>
      </c:barChart>
      <c:catAx>
        <c:axId val="153995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1562591711"/>
        <c:crosses val="autoZero"/>
        <c:auto val="1"/>
        <c:lblAlgn val="ctr"/>
        <c:lblOffset val="100"/>
        <c:noMultiLvlLbl val="0"/>
      </c:catAx>
      <c:valAx>
        <c:axId val="1562591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9953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Roman" panose="02000503020000020003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9B1D0-9E0D-D143-82B9-606932620AE0}" type="datetimeFigureOut">
              <a:rPr lang="en-US" smtClean="0"/>
              <a:t>5/1/18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D4BA5-402F-CF43-B789-BB83565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85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DD232-0C35-9F4C-AC2A-28DF9079A2B8}" type="datetimeFigureOut">
              <a:rPr lang="en-US" smtClean="0"/>
              <a:t>5/1/18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3992F-D132-0F4B-8CAC-F8BBEC64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0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66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45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58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70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54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664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513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11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7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6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icons for messaging 101, internal communications, communications</a:t>
            </a:r>
            <a:r>
              <a:rPr lang="en-US" baseline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19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30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29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60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77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02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64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44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9562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8682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1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87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821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913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366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4268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5218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286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3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07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31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63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81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1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venir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0612-A2B2-2448-A249-73B45B908107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CCE6-20D4-BB49-9F90-A370B762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8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0612-A2B2-2448-A249-73B45B908107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CCE6-20D4-BB49-9F90-A370B762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0612-A2B2-2448-A249-73B45B908107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CCE6-20D4-BB49-9F90-A370B762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1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Book"/>
              </a:defRPr>
            </a:lvl1pPr>
            <a:lvl2pPr>
              <a:defRPr>
                <a:latin typeface="Avenir Book"/>
              </a:defRPr>
            </a:lvl2pPr>
            <a:lvl3pPr>
              <a:defRPr>
                <a:latin typeface="Avenir Book"/>
              </a:defRPr>
            </a:lvl3pPr>
            <a:lvl4pPr>
              <a:defRPr>
                <a:latin typeface="Avenir Book"/>
              </a:defRPr>
            </a:lvl4pPr>
            <a:lvl5pPr>
              <a:defRPr>
                <a:latin typeface="Avenir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0612-A2B2-2448-A249-73B45B908107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CCE6-20D4-BB49-9F90-A370B762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1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85154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venir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8496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venir Book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0612-A2B2-2448-A249-73B45B908107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CCE6-20D4-BB49-9F90-A370B762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5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0612-A2B2-2448-A249-73B45B908107}" type="datetimeFigureOut">
              <a:rPr lang="en-US" smtClean="0"/>
              <a:t>5/1/18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CCE6-20D4-BB49-9F90-A370B762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9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0612-A2B2-2448-A249-73B45B908107}" type="datetimeFigureOut">
              <a:rPr lang="en-US" smtClean="0"/>
              <a:t>5/1/18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CCE6-20D4-BB49-9F90-A370B762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0612-A2B2-2448-A249-73B45B908107}" type="datetimeFigureOut">
              <a:rPr lang="en-US" smtClean="0"/>
              <a:t>5/1/18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CCE6-20D4-BB49-9F90-A370B762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0612-A2B2-2448-A249-73B45B908107}" type="datetimeFigureOut">
              <a:rPr lang="en-US" smtClean="0"/>
              <a:t>5/1/18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CCE6-20D4-BB49-9F90-A370B762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7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0612-A2B2-2448-A249-73B45B908107}" type="datetimeFigureOut">
              <a:rPr lang="en-US" smtClean="0"/>
              <a:t>5/1/18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CCE6-20D4-BB49-9F90-A370B762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0612-A2B2-2448-A249-73B45B908107}" type="datetimeFigureOut">
              <a:rPr lang="en-US" smtClean="0"/>
              <a:t>5/1/18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CCE6-20D4-BB49-9F90-A370B762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7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89916" y="5476622"/>
            <a:ext cx="1634971" cy="13210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9933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B0612-A2B2-2448-A249-73B45B908107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3CCE6-20D4-BB49-9F90-A370B76283C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5" y="6604000"/>
            <a:ext cx="9169402" cy="2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venir 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pewinternet.org/fact-sheet/social-medi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ban.org/sites/default/files/publication/84476/2000950-NeighborWorks-America's-Homeownership-Education-and-Counseling-Who-Receives-It-and-Is-It-Effective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rbenchmarks.com/#!/social-media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rbenchmarks.com/#!/who-really-sees-you-on-facebook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timm@housingactionil.or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Social Media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6416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For busy housing counselors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31296" y="5894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8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Why this matters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Advertising 101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Taking Action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Best Practices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2FF6A8C6-7FBD-C549-BF73-75059027CA3F}"/>
              </a:ext>
            </a:extLst>
          </p:cNvPr>
          <p:cNvSpPr txBox="1">
            <a:spLocks/>
          </p:cNvSpPr>
          <p:nvPr/>
        </p:nvSpPr>
        <p:spPr>
          <a:xfrm rot="16200000">
            <a:off x="2692087" y="132956"/>
            <a:ext cx="6019800" cy="6134887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Social media matters – a lot</a:t>
            </a: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In 2005, just </a:t>
            </a: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5%</a:t>
            </a: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 of adults used social media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Today, </a:t>
            </a: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69%</a:t>
            </a: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 of U.S. adults use at least one social media site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!!!: </a:t>
            </a: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74%</a:t>
            </a: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 of Facebook users are on it </a:t>
            </a:r>
            <a:r>
              <a:rPr lang="en-US" sz="2800" b="1" i="1" u="sng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daily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1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Change how you think about social</a:t>
            </a: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Social media more than a leisure activity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Social media is a </a:t>
            </a:r>
            <a:r>
              <a:rPr lang="en-US" sz="3600" b="1" i="1" u="sng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tool</a:t>
            </a: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 for you to connect with your audience in authentic ways, in real time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b="1" i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Why this matters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Advertising 101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Taking Action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Best Practices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Why this matters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Advertising 101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Taking Action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Best Practices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2FF6A8C6-7FBD-C549-BF73-75059027CA3F}"/>
              </a:ext>
            </a:extLst>
          </p:cNvPr>
          <p:cNvSpPr txBox="1">
            <a:spLocks/>
          </p:cNvSpPr>
          <p:nvPr/>
        </p:nvSpPr>
        <p:spPr>
          <a:xfrm rot="16200000">
            <a:off x="2692087" y="132956"/>
            <a:ext cx="6019800" cy="6134887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Why should HC’s care about social?</a:t>
            </a: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B144A04-CE6C-1548-92FB-00016FF80F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5974321"/>
              </p:ext>
            </p:extLst>
          </p:nvPr>
        </p:nvGraphicFramePr>
        <p:xfrm>
          <a:off x="2653987" y="120860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C7253B9-914A-1341-9C38-FD0A491677E8}"/>
              </a:ext>
            </a:extLst>
          </p:cNvPr>
          <p:cNvSpPr txBox="1"/>
          <p:nvPr/>
        </p:nvSpPr>
        <p:spPr>
          <a:xfrm>
            <a:off x="2653987" y="5362559"/>
            <a:ext cx="2625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Avenir Roman" panose="02000503020000020003" pitchFamily="2" charset="0"/>
              </a:rPr>
              <a:t>Source: </a:t>
            </a:r>
            <a:r>
              <a:rPr lang="en-US" sz="1200" i="1" dirty="0">
                <a:latin typeface="Avenir Roman" panose="02000503020000020003" pitchFamily="2" charset="0"/>
                <a:hlinkClick r:id="rId4"/>
              </a:rPr>
              <a:t>Pew Research Center</a:t>
            </a:r>
            <a:r>
              <a:rPr lang="en-US" sz="1200" i="1" dirty="0">
                <a:latin typeface="Avenir Roman" panose="02000503020000020003" pitchFamily="2" charset="0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377591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Why this matters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Advertising 101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Taking Action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Best Practices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2FF6A8C6-7FBD-C549-BF73-75059027CA3F}"/>
              </a:ext>
            </a:extLst>
          </p:cNvPr>
          <p:cNvSpPr txBox="1">
            <a:spLocks/>
          </p:cNvSpPr>
          <p:nvPr/>
        </p:nvSpPr>
        <p:spPr>
          <a:xfrm rot="16200000">
            <a:off x="2692087" y="132956"/>
            <a:ext cx="6019800" cy="6134887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Why should HC’s care about social?</a:t>
            </a: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According to </a:t>
            </a: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  <a:hlinkClick r:id="rId3"/>
              </a:rPr>
              <a:t>NeighborWorks</a:t>
            </a: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Pre-purchase counseling clients are more likely to be African American, Hispanic or Latino/a, low-income, or female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There’s a good chance your target audience uses social media</a:t>
            </a:r>
          </a:p>
          <a:p>
            <a:pPr lvl="1">
              <a:lnSpc>
                <a:spcPct val="150000"/>
              </a:lnSpc>
            </a:pPr>
            <a:endParaRPr lang="en-US" sz="24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4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Why this matters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Advertising 101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Taking Action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Best Practices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2FF6A8C6-7FBD-C549-BF73-75059027CA3F}"/>
              </a:ext>
            </a:extLst>
          </p:cNvPr>
          <p:cNvSpPr txBox="1">
            <a:spLocks/>
          </p:cNvSpPr>
          <p:nvPr/>
        </p:nvSpPr>
        <p:spPr>
          <a:xfrm rot="16200000">
            <a:off x="2692087" y="132956"/>
            <a:ext cx="6019800" cy="6134887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Key players</a:t>
            </a: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457200" lvl="1" indent="0">
              <a:lnSpc>
                <a:spcPct val="150000"/>
              </a:lnSpc>
              <a:buFont typeface="Arial"/>
              <a:buNone/>
            </a:pPr>
            <a:endParaRPr lang="en-US" sz="32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C1025C-C992-6747-A729-CC7C7692D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2481">
            <a:off x="7268455" y="2240749"/>
            <a:ext cx="1645920" cy="1645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561C37-902C-BB4C-8C67-654A24E99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9575">
            <a:off x="5800765" y="2246983"/>
            <a:ext cx="1645920" cy="1645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6760DB-3A25-AB49-9A2A-69D7BF7F3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18303">
            <a:off x="4226976" y="2181103"/>
            <a:ext cx="1645920" cy="1645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30A86A-9AA2-D540-AF93-679B454D9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34767">
            <a:off x="2712656" y="2113796"/>
            <a:ext cx="1645920" cy="16459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FD472F-63D0-A646-AFC0-788922F55C82}"/>
              </a:ext>
            </a:extLst>
          </p:cNvPr>
          <p:cNvSpPr/>
          <p:nvPr/>
        </p:nvSpPr>
        <p:spPr>
          <a:xfrm rot="616321">
            <a:off x="2705790" y="2095102"/>
            <a:ext cx="1654439" cy="166757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7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Why this matters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Advertising 101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Taking Action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Best Practices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2FF6A8C6-7FBD-C549-BF73-75059027CA3F}"/>
              </a:ext>
            </a:extLst>
          </p:cNvPr>
          <p:cNvSpPr txBox="1">
            <a:spLocks/>
          </p:cNvSpPr>
          <p:nvPr/>
        </p:nvSpPr>
        <p:spPr>
          <a:xfrm rot="16200000">
            <a:off x="2692087" y="132956"/>
            <a:ext cx="6019800" cy="6134887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Here’s how you use social media</a:t>
            </a: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7EFBC2A-2FC3-7F46-99B5-966FE5E261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6851150"/>
              </p:ext>
            </p:extLst>
          </p:nvPr>
        </p:nvGraphicFramePr>
        <p:xfrm>
          <a:off x="2811392" y="1283739"/>
          <a:ext cx="5781189" cy="4023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22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60165" y="1545061"/>
            <a:ext cx="1081732" cy="34163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latin typeface="Avenir Book" charset="0"/>
                <a:ea typeface="Avenir Book" charset="0"/>
                <a:cs typeface="Avenir Book" charset="0"/>
              </a:rPr>
              <a:t>Questions?</a:t>
            </a:r>
            <a:endParaRPr lang="en-US" sz="24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375439-18F1-4142-8ECD-7E6E270B0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181" y="2078460"/>
            <a:ext cx="22860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0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031134" y="-1318789"/>
            <a:ext cx="1081732" cy="9144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latin typeface="Avenir Book" charset="0"/>
                <a:ea typeface="Avenir Book" charset="0"/>
                <a:cs typeface="Avenir Book" charset="0"/>
              </a:rPr>
              <a:t>Part II – Best Practices</a:t>
            </a:r>
            <a:endParaRPr lang="en-US" sz="24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Why this matters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Advertising 101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Taking Action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Best Practices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2FF6A8C6-7FBD-C549-BF73-75059027CA3F}"/>
              </a:ext>
            </a:extLst>
          </p:cNvPr>
          <p:cNvSpPr txBox="1">
            <a:spLocks/>
          </p:cNvSpPr>
          <p:nvPr/>
        </p:nvSpPr>
        <p:spPr>
          <a:xfrm rot="16200000">
            <a:off x="2692087" y="132956"/>
            <a:ext cx="6019800" cy="6134887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In this section…</a:t>
            </a: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We’re going to go over 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Social media do’s and don’ts</a:t>
            </a:r>
            <a:r>
              <a:rPr lang="en-US" sz="20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What types of content you should post, and how often you should post it</a:t>
            </a:r>
          </a:p>
        </p:txBody>
      </p:sp>
    </p:spTree>
    <p:extLst>
      <p:ext uri="{BB962C8B-B14F-4D97-AF65-F5344CB8AC3E}">
        <p14:creationId xmlns:p14="http://schemas.microsoft.com/office/powerpoint/2010/main" val="129692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2FF6A8C6-7FBD-C549-BF73-75059027CA3F}"/>
              </a:ext>
            </a:extLst>
          </p:cNvPr>
          <p:cNvSpPr txBox="1">
            <a:spLocks/>
          </p:cNvSpPr>
          <p:nvPr/>
        </p:nvSpPr>
        <p:spPr>
          <a:xfrm rot="16200000">
            <a:off x="4070473" y="-3506263"/>
            <a:ext cx="1002197" cy="8395720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Social media do’s and don’ts</a:t>
            </a: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Vertical Text Placeholder 2">
            <a:extLst>
              <a:ext uri="{FF2B5EF4-FFF2-40B4-BE49-F238E27FC236}">
                <a16:creationId xmlns:a16="http://schemas.microsoft.com/office/drawing/2014/main" id="{0DA07066-9F7E-D843-A221-DBFD7841F5F2}"/>
              </a:ext>
            </a:extLst>
          </p:cNvPr>
          <p:cNvSpPr txBox="1">
            <a:spLocks/>
          </p:cNvSpPr>
          <p:nvPr/>
        </p:nvSpPr>
        <p:spPr>
          <a:xfrm rot="16200000">
            <a:off x="-44063" y="1316270"/>
            <a:ext cx="4978179" cy="414263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B050"/>
                </a:solidFill>
                <a:latin typeface="Avenir Book" charset="0"/>
                <a:ea typeface="Avenir Book" charset="0"/>
                <a:cs typeface="Avenir Book" charset="0"/>
              </a:rPr>
              <a:t>DO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Keep it short and sweet!</a:t>
            </a: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1" name="Vertical Text Placeholder 2">
            <a:extLst>
              <a:ext uri="{FF2B5EF4-FFF2-40B4-BE49-F238E27FC236}">
                <a16:creationId xmlns:a16="http://schemas.microsoft.com/office/drawing/2014/main" id="{D4592B1B-EDAF-F641-83C2-250F1244CBED}"/>
              </a:ext>
            </a:extLst>
          </p:cNvPr>
          <p:cNvSpPr txBox="1">
            <a:spLocks/>
          </p:cNvSpPr>
          <p:nvPr/>
        </p:nvSpPr>
        <p:spPr>
          <a:xfrm rot="16200000">
            <a:off x="4098570" y="1316269"/>
            <a:ext cx="4978179" cy="414263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DON’T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Write a novel</a:t>
            </a:r>
            <a:endParaRPr lang="en-US" sz="16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989852-D51B-1D48-94BE-1E796C246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736" y="2444049"/>
            <a:ext cx="5895670" cy="378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buNone/>
            </a:pPr>
            <a:r>
              <a:rPr lang="en-US" b="1" cap="small" dirty="0">
                <a:latin typeface="Avenir Book" charset="0"/>
                <a:ea typeface="Avenir Book" charset="0"/>
                <a:cs typeface="Avenir Book" charset="0"/>
              </a:rPr>
              <a:t>Agenda</a:t>
            </a:r>
          </a:p>
          <a:p>
            <a:pPr marL="0" indent="0">
              <a:buNone/>
            </a:pP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cap="small" dirty="0">
                <a:latin typeface="Avenir Book" charset="0"/>
                <a:ea typeface="Avenir Book" charset="0"/>
                <a:cs typeface="Avenir Book" charset="0"/>
              </a:rPr>
              <a:t>Part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I		– 	Why this matters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cap="small" dirty="0">
                <a:latin typeface="Avenir Book" charset="0"/>
                <a:ea typeface="Avenir Book" charset="0"/>
                <a:cs typeface="Avenir Book" charset="0"/>
              </a:rPr>
              <a:t>Part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II 	– 	Best Practices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cap="small" dirty="0">
                <a:latin typeface="Avenir Book" charset="0"/>
                <a:ea typeface="Avenir Book" charset="0"/>
                <a:cs typeface="Avenir Book" charset="0"/>
              </a:rPr>
              <a:t>Part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III 	– 	Advertising 101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cap="small" dirty="0">
                <a:latin typeface="Avenir Book" charset="0"/>
                <a:ea typeface="Avenir Book" charset="0"/>
                <a:cs typeface="Avenir Book" charset="0"/>
              </a:rPr>
              <a:t>Part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IV	– 	Taking 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3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2FF6A8C6-7FBD-C549-BF73-75059027CA3F}"/>
              </a:ext>
            </a:extLst>
          </p:cNvPr>
          <p:cNvSpPr txBox="1">
            <a:spLocks/>
          </p:cNvSpPr>
          <p:nvPr/>
        </p:nvSpPr>
        <p:spPr>
          <a:xfrm rot="16200000">
            <a:off x="4070473" y="-3506263"/>
            <a:ext cx="1002197" cy="8395720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Social media do’s and don’ts</a:t>
            </a: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Vertical Text Placeholder 2">
            <a:extLst>
              <a:ext uri="{FF2B5EF4-FFF2-40B4-BE49-F238E27FC236}">
                <a16:creationId xmlns:a16="http://schemas.microsoft.com/office/drawing/2014/main" id="{0DA07066-9F7E-D843-A221-DBFD7841F5F2}"/>
              </a:ext>
            </a:extLst>
          </p:cNvPr>
          <p:cNvSpPr txBox="1">
            <a:spLocks/>
          </p:cNvSpPr>
          <p:nvPr/>
        </p:nvSpPr>
        <p:spPr>
          <a:xfrm rot="16200000">
            <a:off x="-44063" y="1316270"/>
            <a:ext cx="4978179" cy="414263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B050"/>
                </a:solidFill>
                <a:latin typeface="Avenir Book" charset="0"/>
                <a:ea typeface="Avenir Book" charset="0"/>
                <a:cs typeface="Avenir Book" charset="0"/>
              </a:rPr>
              <a:t>DO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Send them to your website!</a:t>
            </a: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1" name="Vertical Text Placeholder 2">
            <a:extLst>
              <a:ext uri="{FF2B5EF4-FFF2-40B4-BE49-F238E27FC236}">
                <a16:creationId xmlns:a16="http://schemas.microsoft.com/office/drawing/2014/main" id="{D4592B1B-EDAF-F641-83C2-250F1244CBED}"/>
              </a:ext>
            </a:extLst>
          </p:cNvPr>
          <p:cNvSpPr txBox="1">
            <a:spLocks/>
          </p:cNvSpPr>
          <p:nvPr/>
        </p:nvSpPr>
        <p:spPr>
          <a:xfrm rot="16200000">
            <a:off x="4098570" y="1316269"/>
            <a:ext cx="4978179" cy="414263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DON’T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Set it and forget it</a:t>
            </a:r>
            <a:endParaRPr lang="en-US" sz="16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558C63-221B-7E4D-A493-2D96970CE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043" y="2243248"/>
            <a:ext cx="4980599" cy="41952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B69DC7-E529-D246-91E1-53DED50A7D9B}"/>
              </a:ext>
            </a:extLst>
          </p:cNvPr>
          <p:cNvSpPr/>
          <p:nvPr/>
        </p:nvSpPr>
        <p:spPr>
          <a:xfrm>
            <a:off x="2608289" y="2520563"/>
            <a:ext cx="3188212" cy="2455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5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2FF6A8C6-7FBD-C549-BF73-75059027CA3F}"/>
              </a:ext>
            </a:extLst>
          </p:cNvPr>
          <p:cNvSpPr txBox="1">
            <a:spLocks/>
          </p:cNvSpPr>
          <p:nvPr/>
        </p:nvSpPr>
        <p:spPr>
          <a:xfrm rot="16200000">
            <a:off x="4070473" y="-3506263"/>
            <a:ext cx="1002197" cy="8395720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Social media do’s and don’ts</a:t>
            </a: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Vertical Text Placeholder 2">
            <a:extLst>
              <a:ext uri="{FF2B5EF4-FFF2-40B4-BE49-F238E27FC236}">
                <a16:creationId xmlns:a16="http://schemas.microsoft.com/office/drawing/2014/main" id="{0DA07066-9F7E-D843-A221-DBFD7841F5F2}"/>
              </a:ext>
            </a:extLst>
          </p:cNvPr>
          <p:cNvSpPr txBox="1">
            <a:spLocks/>
          </p:cNvSpPr>
          <p:nvPr/>
        </p:nvSpPr>
        <p:spPr>
          <a:xfrm rot="16200000">
            <a:off x="-44063" y="1316270"/>
            <a:ext cx="4978179" cy="414263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B050"/>
                </a:solidFill>
                <a:latin typeface="Avenir Book" charset="0"/>
                <a:ea typeface="Avenir Book" charset="0"/>
                <a:cs typeface="Avenir Book" charset="0"/>
              </a:rPr>
              <a:t>DO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Be mobile-friendly!</a:t>
            </a: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1" name="Vertical Text Placeholder 2">
            <a:extLst>
              <a:ext uri="{FF2B5EF4-FFF2-40B4-BE49-F238E27FC236}">
                <a16:creationId xmlns:a16="http://schemas.microsoft.com/office/drawing/2014/main" id="{D4592B1B-EDAF-F641-83C2-250F1244CBED}"/>
              </a:ext>
            </a:extLst>
          </p:cNvPr>
          <p:cNvSpPr txBox="1">
            <a:spLocks/>
          </p:cNvSpPr>
          <p:nvPr/>
        </p:nvSpPr>
        <p:spPr>
          <a:xfrm rot="16200000">
            <a:off x="4098570" y="1316269"/>
            <a:ext cx="4978179" cy="414263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DON’T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Think about desktops only</a:t>
            </a:r>
            <a:endParaRPr lang="en-US" sz="16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69DC7-E529-D246-91E1-53DED50A7D9B}"/>
              </a:ext>
            </a:extLst>
          </p:cNvPr>
          <p:cNvSpPr/>
          <p:nvPr/>
        </p:nvSpPr>
        <p:spPr>
          <a:xfrm>
            <a:off x="2608289" y="2520563"/>
            <a:ext cx="3188212" cy="2455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EA0A2A-89D4-314B-8102-636271473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09" y="2285650"/>
            <a:ext cx="2300552" cy="4091916"/>
          </a:xfrm>
          <a:prstGeom prst="rect">
            <a:avLst/>
          </a:prstGeom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7C7AD7-5B33-5641-B0F4-6C4573993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892" y="2285650"/>
            <a:ext cx="5833255" cy="40965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830ACD-DFD4-974B-9005-74DE91CC0276}"/>
              </a:ext>
            </a:extLst>
          </p:cNvPr>
          <p:cNvSpPr/>
          <p:nvPr/>
        </p:nvSpPr>
        <p:spPr>
          <a:xfrm>
            <a:off x="373710" y="2663687"/>
            <a:ext cx="2300552" cy="128811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89F7A6-3F2F-204C-A32C-268665394988}"/>
              </a:ext>
            </a:extLst>
          </p:cNvPr>
          <p:cNvSpPr/>
          <p:nvPr/>
        </p:nvSpPr>
        <p:spPr>
          <a:xfrm>
            <a:off x="5005972" y="2356242"/>
            <a:ext cx="3025107" cy="159555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2FF6A8C6-7FBD-C549-BF73-75059027CA3F}"/>
              </a:ext>
            </a:extLst>
          </p:cNvPr>
          <p:cNvSpPr txBox="1">
            <a:spLocks/>
          </p:cNvSpPr>
          <p:nvPr/>
        </p:nvSpPr>
        <p:spPr>
          <a:xfrm rot="16200000">
            <a:off x="4070473" y="-3506263"/>
            <a:ext cx="1002197" cy="8395720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Social media do’s and don’ts</a:t>
            </a: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Vertical Text Placeholder 2">
            <a:extLst>
              <a:ext uri="{FF2B5EF4-FFF2-40B4-BE49-F238E27FC236}">
                <a16:creationId xmlns:a16="http://schemas.microsoft.com/office/drawing/2014/main" id="{0DA07066-9F7E-D843-A221-DBFD7841F5F2}"/>
              </a:ext>
            </a:extLst>
          </p:cNvPr>
          <p:cNvSpPr txBox="1">
            <a:spLocks/>
          </p:cNvSpPr>
          <p:nvPr/>
        </p:nvSpPr>
        <p:spPr>
          <a:xfrm rot="16200000">
            <a:off x="-44063" y="1316270"/>
            <a:ext cx="4978179" cy="414263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B050"/>
                </a:solidFill>
                <a:latin typeface="Avenir Book" charset="0"/>
                <a:ea typeface="Avenir Book" charset="0"/>
                <a:cs typeface="Avenir Book" charset="0"/>
              </a:rPr>
              <a:t>DO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Be engaging!</a:t>
            </a: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1" name="Vertical Text Placeholder 2">
            <a:extLst>
              <a:ext uri="{FF2B5EF4-FFF2-40B4-BE49-F238E27FC236}">
                <a16:creationId xmlns:a16="http://schemas.microsoft.com/office/drawing/2014/main" id="{D4592B1B-EDAF-F641-83C2-250F1244CBED}"/>
              </a:ext>
            </a:extLst>
          </p:cNvPr>
          <p:cNvSpPr txBox="1">
            <a:spLocks/>
          </p:cNvSpPr>
          <p:nvPr/>
        </p:nvSpPr>
        <p:spPr>
          <a:xfrm rot="16200000">
            <a:off x="4098570" y="1316269"/>
            <a:ext cx="4978179" cy="414263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DON’T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Let them scroll past you</a:t>
            </a:r>
            <a:endParaRPr lang="en-US" sz="16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69DC7-E529-D246-91E1-53DED50A7D9B}"/>
              </a:ext>
            </a:extLst>
          </p:cNvPr>
          <p:cNvSpPr/>
          <p:nvPr/>
        </p:nvSpPr>
        <p:spPr>
          <a:xfrm>
            <a:off x="2608289" y="2520563"/>
            <a:ext cx="3188212" cy="2455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0BDEA6-1336-0941-A870-BA3C8A660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774" y="2344549"/>
            <a:ext cx="5139595" cy="368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3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2FF6A8C6-7FBD-C549-BF73-75059027CA3F}"/>
              </a:ext>
            </a:extLst>
          </p:cNvPr>
          <p:cNvSpPr txBox="1">
            <a:spLocks/>
          </p:cNvSpPr>
          <p:nvPr/>
        </p:nvSpPr>
        <p:spPr>
          <a:xfrm rot="16200000">
            <a:off x="4070473" y="-3506263"/>
            <a:ext cx="1002197" cy="8395720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Social media do’s and don’ts</a:t>
            </a: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Vertical Text Placeholder 2">
            <a:extLst>
              <a:ext uri="{FF2B5EF4-FFF2-40B4-BE49-F238E27FC236}">
                <a16:creationId xmlns:a16="http://schemas.microsoft.com/office/drawing/2014/main" id="{0DA07066-9F7E-D843-A221-DBFD7841F5F2}"/>
              </a:ext>
            </a:extLst>
          </p:cNvPr>
          <p:cNvSpPr txBox="1">
            <a:spLocks/>
          </p:cNvSpPr>
          <p:nvPr/>
        </p:nvSpPr>
        <p:spPr>
          <a:xfrm rot="16200000">
            <a:off x="-44063" y="1316270"/>
            <a:ext cx="4978179" cy="414263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B050"/>
                </a:solidFill>
                <a:latin typeface="Avenir Book" charset="0"/>
                <a:ea typeface="Avenir Book" charset="0"/>
                <a:cs typeface="Avenir Book" charset="0"/>
              </a:rPr>
              <a:t>DO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Be engaging!</a:t>
            </a: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1" name="Vertical Text Placeholder 2">
            <a:extLst>
              <a:ext uri="{FF2B5EF4-FFF2-40B4-BE49-F238E27FC236}">
                <a16:creationId xmlns:a16="http://schemas.microsoft.com/office/drawing/2014/main" id="{D4592B1B-EDAF-F641-83C2-250F1244CBED}"/>
              </a:ext>
            </a:extLst>
          </p:cNvPr>
          <p:cNvSpPr txBox="1">
            <a:spLocks/>
          </p:cNvSpPr>
          <p:nvPr/>
        </p:nvSpPr>
        <p:spPr>
          <a:xfrm rot="16200000">
            <a:off x="4098570" y="1316269"/>
            <a:ext cx="4978179" cy="414263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DON’T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Let them scroll past you</a:t>
            </a:r>
            <a:endParaRPr lang="en-US" sz="16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69DC7-E529-D246-91E1-53DED50A7D9B}"/>
              </a:ext>
            </a:extLst>
          </p:cNvPr>
          <p:cNvSpPr/>
          <p:nvPr/>
        </p:nvSpPr>
        <p:spPr>
          <a:xfrm>
            <a:off x="2608289" y="2520563"/>
            <a:ext cx="3188212" cy="2455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7A25A9-88D1-644E-8F78-1EA11AE2F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432" y="2334737"/>
            <a:ext cx="3089821" cy="394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2FF6A8C6-7FBD-C549-BF73-75059027CA3F}"/>
              </a:ext>
            </a:extLst>
          </p:cNvPr>
          <p:cNvSpPr txBox="1">
            <a:spLocks/>
          </p:cNvSpPr>
          <p:nvPr/>
        </p:nvSpPr>
        <p:spPr>
          <a:xfrm rot="16200000">
            <a:off x="4070473" y="-3506263"/>
            <a:ext cx="1002197" cy="8395720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Social media do’s and don’ts</a:t>
            </a: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Vertical Text Placeholder 2">
            <a:extLst>
              <a:ext uri="{FF2B5EF4-FFF2-40B4-BE49-F238E27FC236}">
                <a16:creationId xmlns:a16="http://schemas.microsoft.com/office/drawing/2014/main" id="{0DA07066-9F7E-D843-A221-DBFD7841F5F2}"/>
              </a:ext>
            </a:extLst>
          </p:cNvPr>
          <p:cNvSpPr txBox="1">
            <a:spLocks/>
          </p:cNvSpPr>
          <p:nvPr/>
        </p:nvSpPr>
        <p:spPr>
          <a:xfrm rot="16200000">
            <a:off x="-44063" y="1316270"/>
            <a:ext cx="4978179" cy="414263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B050"/>
                </a:solidFill>
                <a:latin typeface="Avenir Book" charset="0"/>
                <a:ea typeface="Avenir Book" charset="0"/>
                <a:cs typeface="Avenir Book" charset="0"/>
              </a:rPr>
              <a:t>DO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Be engaging!</a:t>
            </a: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1" name="Vertical Text Placeholder 2">
            <a:extLst>
              <a:ext uri="{FF2B5EF4-FFF2-40B4-BE49-F238E27FC236}">
                <a16:creationId xmlns:a16="http://schemas.microsoft.com/office/drawing/2014/main" id="{D4592B1B-EDAF-F641-83C2-250F1244CBED}"/>
              </a:ext>
            </a:extLst>
          </p:cNvPr>
          <p:cNvSpPr txBox="1">
            <a:spLocks/>
          </p:cNvSpPr>
          <p:nvPr/>
        </p:nvSpPr>
        <p:spPr>
          <a:xfrm rot="16200000">
            <a:off x="4098570" y="1316269"/>
            <a:ext cx="4978179" cy="414263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DON’T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Let them scroll past you</a:t>
            </a:r>
            <a:endParaRPr lang="en-US" sz="16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69DC7-E529-D246-91E1-53DED50A7D9B}"/>
              </a:ext>
            </a:extLst>
          </p:cNvPr>
          <p:cNvSpPr/>
          <p:nvPr/>
        </p:nvSpPr>
        <p:spPr>
          <a:xfrm>
            <a:off x="2608289" y="2520563"/>
            <a:ext cx="3188212" cy="2455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FE095D-88DA-B649-AD0A-0EA3C24A6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621" y="2463908"/>
            <a:ext cx="63119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Why this matters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Advertising 101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Taking Action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Best Practices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2FF6A8C6-7FBD-C549-BF73-75059027CA3F}"/>
              </a:ext>
            </a:extLst>
          </p:cNvPr>
          <p:cNvSpPr txBox="1">
            <a:spLocks/>
          </p:cNvSpPr>
          <p:nvPr/>
        </p:nvSpPr>
        <p:spPr>
          <a:xfrm rot="16200000">
            <a:off x="2692087" y="132956"/>
            <a:ext cx="6019800" cy="6134887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How many times should post a week?</a:t>
            </a: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Depends on who you ask!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  <a:hlinkClick r:id="rId3"/>
              </a:rPr>
              <a:t>M+R’s</a:t>
            </a: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 research says nonprofits post to Facebook 1.4 times/day and tweet 3.7 times a day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Another rule of thumb: no less than one, no more than two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Your target: </a:t>
            </a:r>
            <a:r>
              <a:rPr lang="en-US" sz="2400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3 original posts per week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87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Why this matters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Advertising 101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Taking Action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Best Practices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2FF6A8C6-7FBD-C549-BF73-75059027CA3F}"/>
              </a:ext>
            </a:extLst>
          </p:cNvPr>
          <p:cNvSpPr txBox="1">
            <a:spLocks/>
          </p:cNvSpPr>
          <p:nvPr/>
        </p:nvSpPr>
        <p:spPr>
          <a:xfrm rot="16200000">
            <a:off x="2692087" y="132956"/>
            <a:ext cx="6019800" cy="6134887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b="1" i="1" dirty="0">
                <a:latin typeface="Avenir Book" charset="0"/>
                <a:ea typeface="Avenir Book" charset="0"/>
                <a:cs typeface="Avenir Book" charset="0"/>
              </a:rPr>
              <a:t>What</a:t>
            </a: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 should you post?</a:t>
            </a: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Two things to consider: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What is your main objective?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Who is your audience?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Review your business page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…or have me do it for you!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Why this matters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Advertising 101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Taking Action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Best Practices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2FF6A8C6-7FBD-C549-BF73-75059027CA3F}"/>
              </a:ext>
            </a:extLst>
          </p:cNvPr>
          <p:cNvSpPr txBox="1">
            <a:spLocks/>
          </p:cNvSpPr>
          <p:nvPr/>
        </p:nvSpPr>
        <p:spPr>
          <a:xfrm rot="16200000">
            <a:off x="2692087" y="132956"/>
            <a:ext cx="6019800" cy="6134887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b="1" i="1" dirty="0">
                <a:latin typeface="Avenir Book" charset="0"/>
                <a:ea typeface="Avenir Book" charset="0"/>
                <a:cs typeface="Avenir Book" charset="0"/>
              </a:rPr>
              <a:t>When</a:t>
            </a: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 should you post?</a:t>
            </a: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FFC20-2889-1B46-9BC4-94D875343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36758">
            <a:off x="2832847" y="2157741"/>
            <a:ext cx="5201837" cy="740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1B1D23-570A-5245-B5E2-71B4100AF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0069">
            <a:off x="3297895" y="2261599"/>
            <a:ext cx="5736446" cy="16932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9BF94D-BF7E-F74D-BA80-24CEB4C19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5097">
            <a:off x="3274864" y="4274948"/>
            <a:ext cx="5673843" cy="9701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B5005E-D87C-6C4D-B134-2A9FB7379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88425">
            <a:off x="2730847" y="3709352"/>
            <a:ext cx="4145240" cy="18639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144A4A-5A53-2145-9B67-D6BDB3FBA7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8012" y="3148292"/>
            <a:ext cx="6130888" cy="9982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8A2011-CFC9-2F40-84CB-499DD4FFFC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505" y="2257467"/>
            <a:ext cx="5442476" cy="297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6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60165" y="1545061"/>
            <a:ext cx="1081732" cy="34163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latin typeface="Avenir Book" charset="0"/>
                <a:ea typeface="Avenir Book" charset="0"/>
                <a:cs typeface="Avenir Book" charset="0"/>
              </a:rPr>
              <a:t>Questions?</a:t>
            </a:r>
            <a:endParaRPr lang="en-US" sz="24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375439-18F1-4142-8ECD-7E6E270B0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181" y="2078460"/>
            <a:ext cx="22860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0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031134" y="-1318789"/>
            <a:ext cx="1081732" cy="9144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latin typeface="Avenir Book" charset="0"/>
                <a:ea typeface="Avenir Book" charset="0"/>
                <a:cs typeface="Avenir Book" charset="0"/>
              </a:rPr>
              <a:t>Part III – Advertising 101</a:t>
            </a:r>
            <a:endParaRPr lang="en-US" sz="24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0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Timm Krueger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University of </a:t>
            </a:r>
            <a:b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		Iowa alumnus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Former gymnast, including two years at Iowa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Pursuing my master’s in Strategic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Housing Action Illinois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Sept. 2017 - Present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8300" y="2232969"/>
            <a:ext cx="1955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SmithBucklin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Dec. 2015 – May 2017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536765"/>
            <a:ext cx="195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Peoria Housing Authority</a:t>
            </a:r>
            <a:endParaRPr lang="en-US" sz="11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Aug. 2014 – Dec. 2015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26104"/>
            <a:ext cx="1955800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S&amp;S Property Management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Mar. 2013 – Mar. 2014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0" y="272042"/>
            <a:ext cx="2517648" cy="25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9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3" grpId="0"/>
      <p:bldP spid="15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Why this matters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Advertising 101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Taking Action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Best Practices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2FF6A8C6-7FBD-C549-BF73-75059027CA3F}"/>
              </a:ext>
            </a:extLst>
          </p:cNvPr>
          <p:cNvSpPr txBox="1">
            <a:spLocks/>
          </p:cNvSpPr>
          <p:nvPr/>
        </p:nvSpPr>
        <p:spPr>
          <a:xfrm rot="16200000">
            <a:off x="2692087" y="132956"/>
            <a:ext cx="6019800" cy="6134887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The importance of ads</a:t>
            </a: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Just </a:t>
            </a:r>
            <a:r>
              <a:rPr lang="en-US" sz="2800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7% </a:t>
            </a: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of your fans will see your posts* (</a:t>
            </a: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  <a:hlinkClick r:id="rId3"/>
              </a:rPr>
              <a:t>M+R Benchmarks 2017</a:t>
            </a: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*This does not include views from shares/retweets (</a:t>
            </a: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  <a:hlinkClick r:id="rId3"/>
              </a:rPr>
              <a:t>which is good news</a:t>
            </a: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38%</a:t>
            </a: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 of Facebook users who saw a given post were </a:t>
            </a:r>
            <a:r>
              <a:rPr lang="en-US" sz="2400" b="1" i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not</a:t>
            </a: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 already following the nonprofit (M+R Benchmarks 2018)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29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Why this matters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Advertising 101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Taking Action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Best Practices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2FF6A8C6-7FBD-C549-BF73-75059027CA3F}"/>
              </a:ext>
            </a:extLst>
          </p:cNvPr>
          <p:cNvSpPr txBox="1">
            <a:spLocks/>
          </p:cNvSpPr>
          <p:nvPr/>
        </p:nvSpPr>
        <p:spPr>
          <a:xfrm rot="16200000">
            <a:off x="2692087" y="132956"/>
            <a:ext cx="6019800" cy="6134887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Eyes on the prize</a:t>
            </a: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Always have your goal in mind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Three types of campaigns: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04D63-B347-AE44-BC72-58ECC49AF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742" y="2407449"/>
            <a:ext cx="5450490" cy="3110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90B1FD-5E2A-6F45-948F-6027C2AD1286}"/>
              </a:ext>
            </a:extLst>
          </p:cNvPr>
          <p:cNvSpPr txBox="1"/>
          <p:nvPr/>
        </p:nvSpPr>
        <p:spPr>
          <a:xfrm>
            <a:off x="2902882" y="2897811"/>
            <a:ext cx="43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Roman" panose="02000503020000020003" pitchFamily="2" charset="0"/>
              </a:rPr>
              <a:t>1.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9761D9-7C30-7B46-99A0-0AF9CABFCAEB}"/>
              </a:ext>
            </a:extLst>
          </p:cNvPr>
          <p:cNvSpPr txBox="1"/>
          <p:nvPr/>
        </p:nvSpPr>
        <p:spPr>
          <a:xfrm>
            <a:off x="4683131" y="2900759"/>
            <a:ext cx="43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Roman" panose="02000503020000020003" pitchFamily="2" charset="0"/>
              </a:rPr>
              <a:t>2.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B431F3-C603-B140-968B-10D0B134F690}"/>
              </a:ext>
            </a:extLst>
          </p:cNvPr>
          <p:cNvSpPr txBox="1"/>
          <p:nvPr/>
        </p:nvSpPr>
        <p:spPr>
          <a:xfrm>
            <a:off x="6442114" y="2897811"/>
            <a:ext cx="43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Roman" panose="02000503020000020003" pitchFamily="2" charset="0"/>
              </a:rPr>
              <a:t>3.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D7EAA9-394E-8044-A775-4C4C6484EE57}"/>
              </a:ext>
            </a:extLst>
          </p:cNvPr>
          <p:cNvCxnSpPr/>
          <p:nvPr/>
        </p:nvCxnSpPr>
        <p:spPr>
          <a:xfrm>
            <a:off x="3395034" y="3561907"/>
            <a:ext cx="7303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DF068F-4671-B24C-8BE6-B52E3643E1CA}"/>
              </a:ext>
            </a:extLst>
          </p:cNvPr>
          <p:cNvCxnSpPr>
            <a:cxnSpLocks/>
          </p:cNvCxnSpPr>
          <p:nvPr/>
        </p:nvCxnSpPr>
        <p:spPr>
          <a:xfrm>
            <a:off x="3416300" y="4012605"/>
            <a:ext cx="8078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F4EAD7-BCB1-5B4E-85CD-B9C152C4EAFB}"/>
              </a:ext>
            </a:extLst>
          </p:cNvPr>
          <p:cNvCxnSpPr>
            <a:cxnSpLocks/>
          </p:cNvCxnSpPr>
          <p:nvPr/>
        </p:nvCxnSpPr>
        <p:spPr>
          <a:xfrm>
            <a:off x="3395034" y="4809460"/>
            <a:ext cx="11875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452904E-313E-4C41-8546-4030F164BF05}"/>
              </a:ext>
            </a:extLst>
          </p:cNvPr>
          <p:cNvCxnSpPr>
            <a:cxnSpLocks/>
          </p:cNvCxnSpPr>
          <p:nvPr/>
        </p:nvCxnSpPr>
        <p:spPr>
          <a:xfrm>
            <a:off x="5175850" y="3561907"/>
            <a:ext cx="11818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6E52FD-4FBF-DE43-AE58-4D890631147B}"/>
              </a:ext>
            </a:extLst>
          </p:cNvPr>
          <p:cNvCxnSpPr>
            <a:cxnSpLocks/>
          </p:cNvCxnSpPr>
          <p:nvPr/>
        </p:nvCxnSpPr>
        <p:spPr>
          <a:xfrm>
            <a:off x="5122689" y="4438926"/>
            <a:ext cx="11314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95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Why this matters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Advertising 101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Taking Action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Best Practices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2FF6A8C6-7FBD-C549-BF73-75059027CA3F}"/>
              </a:ext>
            </a:extLst>
          </p:cNvPr>
          <p:cNvSpPr txBox="1">
            <a:spLocks/>
          </p:cNvSpPr>
          <p:nvPr/>
        </p:nvSpPr>
        <p:spPr>
          <a:xfrm rot="16200000">
            <a:off x="2692087" y="132956"/>
            <a:ext cx="6019800" cy="6134887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Types of campaigns</a:t>
            </a: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Awareness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Boosted posts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Promote your page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Increase organization awareness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Consideration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Send people to your website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Event registration</a:t>
            </a:r>
          </a:p>
          <a:p>
            <a:pPr lvl="1">
              <a:lnSpc>
                <a:spcPct val="150000"/>
              </a:lnSpc>
            </a:pPr>
            <a:endParaRPr lang="en-US" sz="24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36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Why this matters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Advertising 101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Taking Action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Best Practices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2FF6A8C6-7FBD-C549-BF73-75059027CA3F}"/>
              </a:ext>
            </a:extLst>
          </p:cNvPr>
          <p:cNvSpPr txBox="1">
            <a:spLocks/>
          </p:cNvSpPr>
          <p:nvPr/>
        </p:nvSpPr>
        <p:spPr>
          <a:xfrm rot="16200000">
            <a:off x="2692087" y="132956"/>
            <a:ext cx="6019800" cy="6134887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Why advertising makes sense for </a:t>
            </a:r>
            <a:r>
              <a:rPr lang="en-US" sz="2800" b="1" i="1" dirty="0">
                <a:latin typeface="Avenir Book" charset="0"/>
                <a:ea typeface="Avenir Book" charset="0"/>
                <a:cs typeface="Avenir Book" charset="0"/>
              </a:rPr>
              <a:t>you</a:t>
            </a:r>
            <a:endParaRPr lang="en-US" sz="1800" b="1" i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It’s inexpensive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It’s targeted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It’s effective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It’s a great way to mindlessly spend down your FPP-G dollars</a:t>
            </a:r>
            <a:endParaRPr lang="en-US" sz="24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50000"/>
              </a:lnSpc>
            </a:pPr>
            <a:endParaRPr lang="en-US" sz="24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11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60165" y="1545061"/>
            <a:ext cx="1081732" cy="34163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latin typeface="Avenir Book" charset="0"/>
                <a:ea typeface="Avenir Book" charset="0"/>
                <a:cs typeface="Avenir Book" charset="0"/>
              </a:rPr>
              <a:t>Questions?</a:t>
            </a:r>
            <a:endParaRPr lang="en-US" sz="24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375439-18F1-4142-8ECD-7E6E270B0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181" y="2078460"/>
            <a:ext cx="22860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031134" y="-1318789"/>
            <a:ext cx="1081732" cy="9144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latin typeface="Avenir Book" charset="0"/>
                <a:ea typeface="Avenir Book" charset="0"/>
                <a:cs typeface="Avenir Book" charset="0"/>
              </a:rPr>
              <a:t>Part IV – Taking Action</a:t>
            </a:r>
            <a:endParaRPr lang="en-US" sz="24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1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Why this matters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Advertising 101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Taking Action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Best Practices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2FF6A8C6-7FBD-C549-BF73-75059027CA3F}"/>
              </a:ext>
            </a:extLst>
          </p:cNvPr>
          <p:cNvSpPr txBox="1">
            <a:spLocks/>
          </p:cNvSpPr>
          <p:nvPr/>
        </p:nvSpPr>
        <p:spPr>
          <a:xfrm rot="16200000">
            <a:off x="2692087" y="132956"/>
            <a:ext cx="6019800" cy="6134887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Here’s what you can do right away</a:t>
            </a: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Download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Social Media Calendar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Social Media Planner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Social </a:t>
            </a:r>
            <a:r>
              <a:rPr lang="en-US" sz="2400" b="1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Media Review </a:t>
            </a: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Checklist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Sample Social Posts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Email me!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58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Timm Krueger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  <a:hlinkClick r:id="rId3"/>
              </a:rPr>
              <a:t>timm@housingactionil.org</a:t>
            </a:r>
            <a:endParaRPr lang="en-US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mr-IN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312</a:t>
            </a: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  <a:r>
              <a:rPr lang="mr-IN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939</a:t>
            </a: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  <a:r>
              <a:rPr lang="mr-IN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6074 </a:t>
            </a: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x. 205</a:t>
            </a:r>
            <a:b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		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0" y="272042"/>
            <a:ext cx="2517648" cy="25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9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Five years experience in marketing and communications 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Public image campaign for the Peoria Housing Authority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Executed marketing plans for 13 in-person events, ranging in size from 250 to 8,000+ attendees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Email marketing, social media management, content creation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Housing Action Illinois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Sept. 2017 - Present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8300" y="2232969"/>
            <a:ext cx="1955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SmithBucklin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Dec. 2015 – May 2017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536765"/>
            <a:ext cx="195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Peoria Housing Authority</a:t>
            </a:r>
            <a:endParaRPr lang="en-US" sz="11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Aug. 2014 – Dec. 2015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26104"/>
            <a:ext cx="1955800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S&amp;S Property Management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Mar. 2013 – Mar. 2014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7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About Communications 101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New initiative to help build capacity with Housing Action Illinois member organizations that have received the FPP-G grant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Webinars hosted every six weeks on topics relevant to housing counselors and their agencies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Coaching opportunities will accompany each webinar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6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Upcoming Webinars</a:t>
            </a: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June 	</a:t>
            </a:r>
            <a:r>
              <a:rPr lang="mr-IN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 Email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July 	</a:t>
            </a:r>
            <a:r>
              <a:rPr lang="mr-IN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 Storytelling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Aug. 	– Print Materials 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800" b="1" i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i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*Webinar dates and topics subject to change.</a:t>
            </a:r>
            <a:endParaRPr lang="en-US" sz="2400" b="1" i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1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Upcoming Webinars</a:t>
            </a: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A50AAF-07FD-F94A-87FD-058E8426B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124" y="929388"/>
            <a:ext cx="4542022" cy="454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9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07802" y="-1264198"/>
            <a:ext cx="2528394" cy="9144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latin typeface="Avenir Book" charset="0"/>
                <a:ea typeface="Avenir Book" charset="0"/>
                <a:cs typeface="Avenir Book" charset="0"/>
              </a:rPr>
              <a:t>Take 10 seconds and think of a professional athlete </a:t>
            </a:r>
            <a:endParaRPr lang="en-US" sz="24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2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17D080D5-1B2D-FC4E-B8C1-55DA2CB6BB33}"/>
              </a:ext>
            </a:extLst>
          </p:cNvPr>
          <p:cNvSpPr txBox="1">
            <a:spLocks/>
          </p:cNvSpPr>
          <p:nvPr/>
        </p:nvSpPr>
        <p:spPr>
          <a:xfrm rot="16200000">
            <a:off x="3307802" y="-1264198"/>
            <a:ext cx="2528394" cy="9144000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/>
              <a:buNone/>
            </a:pPr>
            <a:r>
              <a:rPr lang="en-US" sz="4400" b="1" dirty="0">
                <a:latin typeface="Avenir Book" charset="0"/>
                <a:ea typeface="Avenir Book" charset="0"/>
                <a:cs typeface="Avenir Book" charset="0"/>
              </a:rPr>
              <a:t>Take 10 seconds and think of a professional athlete </a:t>
            </a:r>
            <a:endParaRPr lang="en-US" sz="24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49E21C-016E-584B-8C08-BF588F1D3E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" r="16"/>
          <a:stretch/>
        </p:blipFill>
        <p:spPr>
          <a:xfrm>
            <a:off x="-1737360" y="0"/>
            <a:ext cx="13419043" cy="6858000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185627" y="948651"/>
            <a:ext cx="772747" cy="9144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What do social media and golf have in common?</a:t>
            </a:r>
            <a:endParaRPr lang="en-US" sz="20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1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4661</TotalTime>
  <Words>1115</Words>
  <Application>Microsoft Macintosh PowerPoint</Application>
  <PresentationFormat>On-screen Show (4:3)</PresentationFormat>
  <Paragraphs>309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Avenir Book</vt:lpstr>
      <vt:lpstr>Avenir Roman</vt:lpstr>
      <vt:lpstr>Calibri</vt:lpstr>
      <vt:lpstr>Custom Design</vt:lpstr>
      <vt:lpstr>Social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Housing Action Illinois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Pallas</dc:creator>
  <cp:lastModifiedBy>Timm Krueger</cp:lastModifiedBy>
  <cp:revision>187</cp:revision>
  <dcterms:created xsi:type="dcterms:W3CDTF">2016-08-10T21:50:55Z</dcterms:created>
  <dcterms:modified xsi:type="dcterms:W3CDTF">2018-05-01T21:50:53Z</dcterms:modified>
</cp:coreProperties>
</file>