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8" r:id="rId2"/>
    <p:sldId id="260" r:id="rId3"/>
    <p:sldId id="259" r:id="rId4"/>
    <p:sldId id="261" r:id="rId5"/>
    <p:sldId id="285" r:id="rId6"/>
    <p:sldId id="286" r:id="rId7"/>
    <p:sldId id="297" r:id="rId8"/>
    <p:sldId id="328" r:id="rId9"/>
    <p:sldId id="376" r:id="rId10"/>
    <p:sldId id="350" r:id="rId11"/>
    <p:sldId id="349" r:id="rId12"/>
    <p:sldId id="354" r:id="rId13"/>
    <p:sldId id="367" r:id="rId14"/>
    <p:sldId id="353" r:id="rId15"/>
    <p:sldId id="355" r:id="rId16"/>
    <p:sldId id="352" r:id="rId17"/>
    <p:sldId id="356" r:id="rId18"/>
    <p:sldId id="358" r:id="rId19"/>
    <p:sldId id="378" r:id="rId20"/>
    <p:sldId id="359" r:id="rId21"/>
    <p:sldId id="361" r:id="rId22"/>
    <p:sldId id="362" r:id="rId23"/>
    <p:sldId id="372" r:id="rId24"/>
    <p:sldId id="368" r:id="rId25"/>
    <p:sldId id="364" r:id="rId26"/>
    <p:sldId id="369" r:id="rId27"/>
    <p:sldId id="377" r:id="rId28"/>
    <p:sldId id="373" r:id="rId29"/>
    <p:sldId id="374" r:id="rId30"/>
    <p:sldId id="375" r:id="rId31"/>
    <p:sldId id="327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993333"/>
    <a:srgbClr val="A22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3" autoAdjust="0"/>
    <p:restoredTop sz="92640" autoAdjust="0"/>
  </p:normalViewPr>
  <p:slideViewPr>
    <p:cSldViewPr snapToGrid="0" snapToObjects="1">
      <p:cViewPr varScale="1">
        <p:scale>
          <a:sx n="94" d="100"/>
          <a:sy n="94" d="100"/>
        </p:scale>
        <p:origin x="125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9B1D0-9E0D-D143-82B9-606932620AE0}" type="datetimeFigureOut">
              <a:rPr lang="en-US" smtClean="0"/>
              <a:t>2/13/18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D4BA5-402F-CF43-B789-BB835655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85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DD232-0C35-9F4C-AC2A-28DF9079A2B8}" type="datetimeFigureOut">
              <a:rPr lang="en-US" smtClean="0"/>
              <a:t>2/13/18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3992F-D132-0F4B-8CAC-F8BBEC64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0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66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51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3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83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53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94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73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06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30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53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0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icons for messaging 101, internal communications, communications</a:t>
            </a:r>
            <a:r>
              <a:rPr lang="en-US" baseline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19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76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47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4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16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5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136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806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128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3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7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87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295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3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07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31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47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05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5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icons for messaging 101, internal communications, communications</a:t>
            </a:r>
            <a:r>
              <a:rPr lang="en-US" baseline="0" dirty="0"/>
              <a:t> and putting it all together; icons will change color when we’re talking about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3992F-D132-0F4B-8CAC-F8BBEC644F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0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venir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0612-A2B2-2448-A249-73B45B908107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CCE6-20D4-BB49-9F90-A370B762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8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0612-A2B2-2448-A249-73B45B908107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CCE6-20D4-BB49-9F90-A370B762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0612-A2B2-2448-A249-73B45B908107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CCE6-20D4-BB49-9F90-A370B762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1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Book"/>
              </a:defRPr>
            </a:lvl1pPr>
            <a:lvl2pPr>
              <a:defRPr>
                <a:latin typeface="Avenir Book"/>
              </a:defRPr>
            </a:lvl2pPr>
            <a:lvl3pPr>
              <a:defRPr>
                <a:latin typeface="Avenir Book"/>
              </a:defRPr>
            </a:lvl3pPr>
            <a:lvl4pPr>
              <a:defRPr>
                <a:latin typeface="Avenir Book"/>
              </a:defRPr>
            </a:lvl4pPr>
            <a:lvl5pPr>
              <a:defRPr>
                <a:latin typeface="Avenir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0612-A2B2-2448-A249-73B45B908107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CCE6-20D4-BB49-9F90-A370B762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1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85154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venir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8496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venir Book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0612-A2B2-2448-A249-73B45B908107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CCE6-20D4-BB49-9F90-A370B762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5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0612-A2B2-2448-A249-73B45B908107}" type="datetimeFigureOut">
              <a:rPr lang="en-US" smtClean="0"/>
              <a:t>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CCE6-20D4-BB49-9F90-A370B762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9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0612-A2B2-2448-A249-73B45B908107}" type="datetimeFigureOut">
              <a:rPr lang="en-US" smtClean="0"/>
              <a:t>2/13/18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CCE6-20D4-BB49-9F90-A370B762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0612-A2B2-2448-A249-73B45B908107}" type="datetimeFigureOut">
              <a:rPr lang="en-US" smtClean="0"/>
              <a:t>2/13/18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CCE6-20D4-BB49-9F90-A370B762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0612-A2B2-2448-A249-73B45B908107}" type="datetimeFigureOut">
              <a:rPr lang="en-US" smtClean="0"/>
              <a:t>2/13/18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CCE6-20D4-BB49-9F90-A370B762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7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0612-A2B2-2448-A249-73B45B908107}" type="datetimeFigureOut">
              <a:rPr lang="en-US" smtClean="0"/>
              <a:t>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CCE6-20D4-BB49-9F90-A370B762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0612-A2B2-2448-A249-73B45B908107}" type="datetimeFigureOut">
              <a:rPr lang="en-US" smtClean="0"/>
              <a:t>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CCE6-20D4-BB49-9F90-A370B762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7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89916" y="5476622"/>
            <a:ext cx="1634971" cy="13210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9933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B0612-A2B2-2448-A249-73B45B908107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3CCE6-20D4-BB49-9F90-A370B76283C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5" y="6604000"/>
            <a:ext cx="9169402" cy="2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venir 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(null)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(null)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timm@housingactionil.or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Marketing Your Organization and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6416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How to make the most of your marketing efforts at a housing counseling agency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31296" y="5894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8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How do </a:t>
            </a:r>
            <a:r>
              <a:rPr lang="en-US" sz="2800" b="1" i="1" dirty="0">
                <a:latin typeface="Avenir Book" charset="0"/>
                <a:ea typeface="Avenir Book" charset="0"/>
                <a:cs typeface="Avenir Book" charset="0"/>
              </a:rPr>
              <a:t>you</a:t>
            </a: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 market yourself?</a:t>
            </a: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What is marketing?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Reaching new audiences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Diversifying your efforts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Creating effective collateral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A522C-BDD9-8F48-8355-431402DC3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190" y="1045363"/>
            <a:ext cx="6545810" cy="392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5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What is </a:t>
            </a:r>
            <a:r>
              <a:rPr lang="en-US" sz="2800" b="1" i="1" dirty="0">
                <a:latin typeface="Avenir Book" charset="0"/>
                <a:ea typeface="Avenir Book" charset="0"/>
                <a:cs typeface="Avenir Book" charset="0"/>
              </a:rPr>
              <a:t>good</a:t>
            </a: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 marketing?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50000"/>
              </a:lnSpc>
            </a:pPr>
            <a:r>
              <a:rPr lang="en-US" sz="40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Simple</a:t>
            </a:r>
          </a:p>
          <a:p>
            <a:pPr lvl="1">
              <a:lnSpc>
                <a:spcPct val="150000"/>
              </a:lnSpc>
            </a:pPr>
            <a:r>
              <a:rPr lang="en-US" sz="40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Targeted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What is marketing?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Reaching new audiences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Diversifying your efforts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Creating effective collateral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6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Good marketing is simple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Less is more!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Avoid jargon, it can be scary and confusing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Fight the urge to data dump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Always include a call-to-action</a:t>
            </a:r>
          </a:p>
          <a:p>
            <a:pPr lvl="1">
              <a:lnSpc>
                <a:spcPct val="150000"/>
              </a:lnSpc>
            </a:pPr>
            <a:endParaRPr lang="en-US" sz="32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is marketing?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Reaching new audiences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Diversifying your efforts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Creating effective collateral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16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Good marketing is simple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32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is marketing?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Reaching new audiences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Diversifying your efforts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Creating effective collateral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1F7D97-328A-6B4C-B9A6-ECC1402D8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90" y="1880919"/>
            <a:ext cx="6385810" cy="302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1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Good marketing is simple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Anyone should be able to look at your materials and know: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Who you are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What you are offering to them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Call to action</a:t>
            </a:r>
          </a:p>
          <a:p>
            <a:pPr lvl="1">
              <a:lnSpc>
                <a:spcPct val="150000"/>
              </a:lnSpc>
            </a:pPr>
            <a:endParaRPr lang="en-US" sz="32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is marketing?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Reaching new audiences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Diversifying your efforts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Creating effective collateral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38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is marketing?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Reaching new audiences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Diversifying your efforts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Creating effective collateral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3E3AA0-4ABA-214B-92BD-DD87C0256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683" y="190499"/>
            <a:ext cx="4566914" cy="591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71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Good marketing is simple</a:t>
            </a: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is marketing?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Reaching new audiences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Diversifying your efforts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Creating effective collateral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58A08D-7E8E-0B41-8FB2-6A7C3C4775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690" t="-2616" r="725" b="398"/>
          <a:stretch/>
        </p:blipFill>
        <p:spPr>
          <a:xfrm>
            <a:off x="-239844" y="0"/>
            <a:ext cx="9338872" cy="65956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D54BF6-4C00-074C-B428-2B4CD99B4595}"/>
              </a:ext>
            </a:extLst>
          </p:cNvPr>
          <p:cNvSpPr txBox="1"/>
          <p:nvPr/>
        </p:nvSpPr>
        <p:spPr>
          <a:xfrm>
            <a:off x="4886449" y="1109841"/>
            <a:ext cx="64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D71491-A8C6-5F41-886E-3B92FA93C4B5}"/>
              </a:ext>
            </a:extLst>
          </p:cNvPr>
          <p:cNvSpPr txBox="1"/>
          <p:nvPr/>
        </p:nvSpPr>
        <p:spPr>
          <a:xfrm>
            <a:off x="710153" y="2334643"/>
            <a:ext cx="64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727CE2-B549-A448-A9B3-161BE57BC17C}"/>
              </a:ext>
            </a:extLst>
          </p:cNvPr>
          <p:cNvSpPr txBox="1"/>
          <p:nvPr/>
        </p:nvSpPr>
        <p:spPr>
          <a:xfrm>
            <a:off x="1521517" y="157286"/>
            <a:ext cx="64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7017C8-7117-E74B-A338-D27715003222}"/>
              </a:ext>
            </a:extLst>
          </p:cNvPr>
          <p:cNvSpPr txBox="1"/>
          <p:nvPr/>
        </p:nvSpPr>
        <p:spPr>
          <a:xfrm>
            <a:off x="90783" y="4947188"/>
            <a:ext cx="64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A184AB-8DD7-1F44-B8A6-00E623D698FA}"/>
              </a:ext>
            </a:extLst>
          </p:cNvPr>
          <p:cNvCxnSpPr/>
          <p:nvPr/>
        </p:nvCxnSpPr>
        <p:spPr>
          <a:xfrm>
            <a:off x="735704" y="5351489"/>
            <a:ext cx="32666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21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Why should you care?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Netflix is your competition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Remember: you are not the only thing your audience cares about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No matter what you’re saying, </a:t>
            </a:r>
            <a:r>
              <a:rPr lang="en-US" b="1" i="1" u="sng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make it memorable</a:t>
            </a:r>
            <a:endParaRPr lang="en-US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is marketing?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Reaching new audiences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Diversifying your efforts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Creating effective collateral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44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Good marketing is simple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Main takeaways: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Keep it simple!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Have a clear call-to-action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Drive people to your website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is marketing?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Reaching new audiences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Diversifying your efforts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Creating effective collateral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43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Good marketing is simple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Other tips: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Make sure your message is positive!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Follow trends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is marketing?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Reaching new audiences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Diversifying your efforts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Creating effective collateral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1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buNone/>
            </a:pPr>
            <a:r>
              <a:rPr lang="en-US" b="1" cap="small" dirty="0">
                <a:latin typeface="Avenir Book" charset="0"/>
                <a:ea typeface="Avenir Book" charset="0"/>
                <a:cs typeface="Avenir Book" charset="0"/>
              </a:rPr>
              <a:t>Agenda</a:t>
            </a:r>
          </a:p>
          <a:p>
            <a:pPr marL="0" indent="0">
              <a:buNone/>
            </a:pP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cap="small" dirty="0">
                <a:latin typeface="Avenir Book" charset="0"/>
                <a:ea typeface="Avenir Book" charset="0"/>
                <a:cs typeface="Avenir Book" charset="0"/>
              </a:rPr>
              <a:t>Part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I		– 	What is marketing?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cap="small" dirty="0">
                <a:latin typeface="Avenir Book" charset="0"/>
                <a:ea typeface="Avenir Book" charset="0"/>
                <a:cs typeface="Avenir Book" charset="0"/>
              </a:rPr>
              <a:t>Part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II 	– 	Create effective collateral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cap="small" dirty="0">
                <a:latin typeface="Avenir Book" charset="0"/>
                <a:ea typeface="Avenir Book" charset="0"/>
                <a:cs typeface="Avenir Book" charset="0"/>
              </a:rPr>
              <a:t>Part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III 	– 	Reaching new audiences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cap="small" dirty="0">
                <a:latin typeface="Avenir Book" charset="0"/>
                <a:ea typeface="Avenir Book" charset="0"/>
                <a:cs typeface="Avenir Book" charset="0"/>
              </a:rPr>
              <a:t>Part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IV	– 	Diversifying your efforts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3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How do you reach new audiences?</a:t>
            </a:r>
            <a:endParaRPr lang="en-US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First, you need to know who you’re taking to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How you communicate with someone depends on who you’re talking to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is marketing?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Reaching new audiences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Diversifying your efforts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Creating effective collateral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63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Demographic Information</a:t>
            </a: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Be as specific as possible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Avoid terms like “general public”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Age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Gender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Where do they live?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How do they consume info?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is marketing?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Reaching new audiences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Diversifying your efforts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Creating effective collateral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50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Demographic Information</a:t>
            </a: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Talk to current </a:t>
            </a:r>
            <a:r>
              <a:rPr lang="en-US" b="1" i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and</a:t>
            </a: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 past clients 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Learn how they heard about you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Ask them about </a:t>
            </a:r>
            <a:r>
              <a:rPr lang="en-US" b="1" i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them</a:t>
            </a:r>
            <a:endParaRPr lang="en-US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3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Where do they find information online/TV/radio/print/etc.?</a:t>
            </a:r>
          </a:p>
          <a:p>
            <a:pPr lvl="3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What do they watch?</a:t>
            </a:r>
          </a:p>
          <a:p>
            <a:pPr lvl="3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What stores/churches/etc. do they visit?</a:t>
            </a:r>
          </a:p>
          <a:p>
            <a:pPr lvl="3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Who do they trust?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is marketing?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Reaching new audiences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Diversifying your efforts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Creating effective collateral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3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Current and Past Clients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Reach out to people you currently work with, or have worked with in the past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Learn about who they are, how the consume information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Ask them why they chose to use your services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Ask them how you’ve helped them achieve their goals!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is marketing?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Reaching new audiences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Diversifying your efforts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Creating effective collateral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46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Demographic Information</a:t>
            </a: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All of the information you collect will help you better understand your audience as if they are a single person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As you create content, use the demographic information you have collected to write for a </a:t>
            </a:r>
            <a:r>
              <a:rPr lang="en-US" b="1" i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persona</a:t>
            </a:r>
            <a:endParaRPr lang="en-US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is marketing?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Reaching new audiences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Diversifying your efforts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Creating effective collateral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84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Persona</a:t>
            </a:r>
            <a:endParaRPr lang="en-US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January Review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Know Your Audience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Marketing Materials and Campaigns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Marketing Your Organization and Services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62256D-3C94-0847-9DE2-C6689B22C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12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Good marketing is targeted</a:t>
            </a: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Identify influencers on your audience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Who does your audience consider a trusted authority?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Elected officials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Church leaders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Active community members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Neighborhood associations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is marketing?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Reaching new audiences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Diversifying your efforts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Creating effective collateral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26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Good marketing is targeted</a:t>
            </a: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Identify potential partners in your community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Community colleges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Social service agencies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Tailor your message to fit the influencer</a:t>
            </a:r>
          </a:p>
          <a:p>
            <a:pPr lvl="1">
              <a:lnSpc>
                <a:spcPct val="150000"/>
              </a:lnSpc>
            </a:pPr>
            <a:endParaRPr lang="en-US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is marketing?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Reaching new audiences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Diversifying your efforts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Creating effective collateral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36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Marketing Campaigns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Existing audience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Look back at successful marketing campaigns (yours or others)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Identify what resonated with your audience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Scale it up!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is marketing?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Reaching new audiences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Diversifying your efforts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Creating effective collateral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31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Marketing Campaigns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New audience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Test, test, test!</a:t>
            </a:r>
          </a:p>
          <a:p>
            <a:pPr lvl="3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Start small</a:t>
            </a:r>
          </a:p>
          <a:p>
            <a:pPr lvl="3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Try a few ways of communicating with this new group</a:t>
            </a:r>
          </a:p>
          <a:p>
            <a:pPr lvl="3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Identify what has resonated with them</a:t>
            </a:r>
          </a:p>
          <a:p>
            <a:pPr lvl="3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Scale it up!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is marketing?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Reaching new audiences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Diversifying your efforts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Creating effective collateral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5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Avenir Book" charset="0"/>
                <a:ea typeface="Avenir Book" charset="0"/>
                <a:cs typeface="Avenir Book" charset="0"/>
              </a:rPr>
              <a:t>Timm Krueger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University of </a:t>
            </a:r>
            <a:b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		Iowa alumnus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Former gymnast, including two years at Iowa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Pursuing my master’s in Strategic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Housing Action Illinois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Sept. 2017 - Present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8300" y="2232969"/>
            <a:ext cx="1955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SmithBucklin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Dec. 2015 – May 2017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536765"/>
            <a:ext cx="195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Peoria Housing Authority</a:t>
            </a:r>
            <a:endParaRPr lang="en-US" sz="11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Aug. 2014 – Dec. 2015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26104"/>
            <a:ext cx="1955800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S&amp;S Property Management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Mar. 2013 – Mar. 2014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0" y="272042"/>
            <a:ext cx="2517648" cy="25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9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3" grpId="0"/>
      <p:bldP spid="15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Marketing Campaigns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Paid advertising is encouraged!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In this day and age, we have to guide our audience to us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The rule of seven: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A prospect needs to see/hear your marketing message at least seven times before they take action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is marketing?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Reaching new audiences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Diversifying your efforts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Creating effective collateral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53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Avenir Book" charset="0"/>
                <a:ea typeface="Avenir Book" charset="0"/>
                <a:cs typeface="Avenir Book" charset="0"/>
              </a:rPr>
              <a:t>Resources</a:t>
            </a:r>
            <a:endParaRPr lang="en-US" sz="24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Marketing Tool Kit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Flyer Template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Persona (ex.)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Checklist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HUD Resources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Canva.com</a:t>
            </a: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endParaRPr lang="en-US" sz="36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620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Timm Krueger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  <a:hlinkClick r:id="rId3"/>
              </a:rPr>
              <a:t>timm@housingactionil.org</a:t>
            </a:r>
            <a:endParaRPr lang="en-US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mr-IN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312</a:t>
            </a: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  <a:r>
              <a:rPr lang="mr-IN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939</a:t>
            </a: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  <a:r>
              <a:rPr lang="mr-IN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6074 </a:t>
            </a: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x. 205</a:t>
            </a:r>
            <a:b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		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0" y="272042"/>
            <a:ext cx="2517648" cy="25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9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Five years experience in marketing and communications 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Public image campaign for the Peoria Housing Authority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Executed marketing plans for 13 in-person events, ranging in size from 250 to 8,000+ attendees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Email marketing, social media management, content creation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Housing Action Illinois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Sept. 2017 - Present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8300" y="2232969"/>
            <a:ext cx="1955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SmithBucklin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Dec. 2015 – May 2017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536765"/>
            <a:ext cx="195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Peoria Housing Authority</a:t>
            </a:r>
            <a:endParaRPr lang="en-US" sz="11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Aug. 2014 – Dec. 2015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26104"/>
            <a:ext cx="1955800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S&amp;S Property Management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Mar. 2013 – Mar. 2014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7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About Communications 101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New initiative to help build capacity with Housing Action Illinois member organizations that have received the FPP-G grant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Webinars hosted every six weeks on topics relevant to housing counselors and their agencies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Coaching opportunities will accompany each webinar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6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Upcoming Webinars</a:t>
            </a: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March </a:t>
            </a:r>
            <a:r>
              <a:rPr lang="mr-IN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 Website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May 	</a:t>
            </a:r>
            <a:r>
              <a:rPr lang="mr-IN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 Digital Communications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June 	</a:t>
            </a:r>
            <a:r>
              <a:rPr lang="mr-IN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 Storytelling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July 	</a:t>
            </a:r>
            <a:r>
              <a:rPr lang="mr-IN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8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 Print Materials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b="1" i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i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*Webinar dates and topics subject to change.</a:t>
            </a:r>
            <a:endParaRPr lang="en-US" sz="2400" b="1" i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1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Upcoming Webinars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March 20, 2018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11:00 a.m. </a:t>
            </a:r>
            <a:r>
              <a:rPr lang="mr-IN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 12:00 p.m.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Does Your Website Need a Redesign?</a:t>
            </a:r>
            <a:endParaRPr lang="en-US" sz="2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Do you have questions you wanted answered regarding websites, redesigns, or SEO? Email me! </a:t>
            </a:r>
            <a:endParaRPr lang="en-US" sz="1800" b="1" i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b="1" i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What is marketing?</a:t>
            </a: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32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What is marketing?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Reaching new audiences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Diversifying your efforts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Creating effective collateral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B1ED33-1A75-7545-948F-9162F4103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323" y="1156735"/>
            <a:ext cx="4087327" cy="408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3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2087" y="132956"/>
            <a:ext cx="6019800" cy="6134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What is marketing?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b="1" dirty="0">
              <a:solidFill>
                <a:srgbClr val="5F5F5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Client acquisition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5F5F5F"/>
                </a:solidFill>
                <a:latin typeface="Avenir Book" charset="0"/>
                <a:ea typeface="Avenir Book" charset="0"/>
                <a:cs typeface="Avenir Book" charset="0"/>
              </a:rPr>
              <a:t>How you get people through your door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354" y="190499"/>
            <a:ext cx="2247441" cy="6019801"/>
          </a:xfrm>
          <a:prstGeom prst="rect">
            <a:avLst/>
          </a:prstGeom>
          <a:solidFill>
            <a:srgbClr val="99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" y="652948"/>
            <a:ext cx="195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 One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What is marketing?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8300" y="1846894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8300" y="3240602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395021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Three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Reaching new audiences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8300" y="4593476"/>
            <a:ext cx="1955800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174" y="4911114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Four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Diversifying your efforts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6300" y="134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300" y="2140937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 Two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Creating effective collateral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472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2954</TotalTime>
  <Words>1993</Words>
  <Application>Microsoft Macintosh PowerPoint</Application>
  <PresentationFormat>On-screen Show (4:3)</PresentationFormat>
  <Paragraphs>410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Avenir Book</vt:lpstr>
      <vt:lpstr>Calibri</vt:lpstr>
      <vt:lpstr>Custom Design</vt:lpstr>
      <vt:lpstr>Marketing Your Organization and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Housing Action Illinois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Pallas</dc:creator>
  <cp:lastModifiedBy>Timm Krueger</cp:lastModifiedBy>
  <cp:revision>119</cp:revision>
  <dcterms:created xsi:type="dcterms:W3CDTF">2016-08-10T21:50:55Z</dcterms:created>
  <dcterms:modified xsi:type="dcterms:W3CDTF">2018-02-13T18:05:33Z</dcterms:modified>
</cp:coreProperties>
</file>